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
  </p:notesMasterIdLst>
  <p:sldIdLst>
    <p:sldId id="256" r:id="rId2"/>
    <p:sldId id="257" r:id="rId3"/>
  </p:sldIdLst>
  <p:sldSz cx="6858000" cy="9906000" type="A4"/>
  <p:notesSz cx="6735763" cy="9866313"/>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20">
          <p15:clr>
            <a:srgbClr val="A4A3A4"/>
          </p15:clr>
        </p15:guide>
        <p15:guide id="2" pos="216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hori" initials="h" lastIdx="8" clrIdx="0">
    <p:extLst>
      <p:ext uri="{19B8F6BF-5375-455C-9EA6-DF929625EA0E}">
        <p15:presenceInfo xmlns:p15="http://schemas.microsoft.com/office/powerpoint/2012/main" userId="hori"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10A1B5D5-9B99-4C35-A422-299274C87663}" styleName="中間スタイル 1 - アクセント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中間スタイル 2 - アクセント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9300" autoAdjust="0"/>
    <p:restoredTop sz="94660"/>
  </p:normalViewPr>
  <p:slideViewPr>
    <p:cSldViewPr>
      <p:cViewPr varScale="1">
        <p:scale>
          <a:sx n="70" d="100"/>
          <a:sy n="70" d="100"/>
        </p:scale>
        <p:origin x="3450" y="60"/>
      </p:cViewPr>
      <p:guideLst>
        <p:guide orient="horz" pos="3120"/>
        <p:guide pos="216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commentAuthors" Target="commentAuthors.xml"/><Relationship Id="rId4" Type="http://schemas.openxmlformats.org/officeDocument/2006/relationships/notesMaster" Target="notesMasters/notesMaster1.xml"/><Relationship Id="rId9"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4" y="1"/>
            <a:ext cx="2918830" cy="493317"/>
          </a:xfrm>
          <a:prstGeom prst="rect">
            <a:avLst/>
          </a:prstGeom>
        </p:spPr>
        <p:txBody>
          <a:bodyPr vert="horz" lIns="94815" tIns="47407" rIns="94815" bIns="47407" rtlCol="0"/>
          <a:lstStyle>
            <a:lvl1pPr algn="l">
              <a:defRPr sz="1300"/>
            </a:lvl1pPr>
          </a:lstStyle>
          <a:p>
            <a:endParaRPr kumimoji="1" lang="ja-JP" altLang="en-US"/>
          </a:p>
        </p:txBody>
      </p:sp>
      <p:sp>
        <p:nvSpPr>
          <p:cNvPr id="3" name="日付プレースホルダー 2"/>
          <p:cNvSpPr>
            <a:spLocks noGrp="1"/>
          </p:cNvSpPr>
          <p:nvPr>
            <p:ph type="dt" idx="1"/>
          </p:nvPr>
        </p:nvSpPr>
        <p:spPr>
          <a:xfrm>
            <a:off x="3815377" y="1"/>
            <a:ext cx="2918830" cy="493317"/>
          </a:xfrm>
          <a:prstGeom prst="rect">
            <a:avLst/>
          </a:prstGeom>
        </p:spPr>
        <p:txBody>
          <a:bodyPr vert="horz" lIns="94815" tIns="47407" rIns="94815" bIns="47407" rtlCol="0"/>
          <a:lstStyle>
            <a:lvl1pPr algn="r">
              <a:defRPr sz="1300"/>
            </a:lvl1pPr>
          </a:lstStyle>
          <a:p>
            <a:fld id="{1E3A8ADB-EB50-45FB-BA2D-ACC2250EB010}" type="datetimeFigureOut">
              <a:rPr kumimoji="1" lang="ja-JP" altLang="en-US" smtClean="0"/>
              <a:t>2022/2/17</a:t>
            </a:fld>
            <a:endParaRPr kumimoji="1" lang="ja-JP" altLang="en-US"/>
          </a:p>
        </p:txBody>
      </p:sp>
      <p:sp>
        <p:nvSpPr>
          <p:cNvPr id="4" name="スライド イメージ プレースホルダー 3"/>
          <p:cNvSpPr>
            <a:spLocks noGrp="1" noRot="1" noChangeAspect="1"/>
          </p:cNvSpPr>
          <p:nvPr>
            <p:ph type="sldImg" idx="2"/>
          </p:nvPr>
        </p:nvSpPr>
        <p:spPr>
          <a:xfrm>
            <a:off x="2087563" y="739775"/>
            <a:ext cx="2560637" cy="3702050"/>
          </a:xfrm>
          <a:prstGeom prst="rect">
            <a:avLst/>
          </a:prstGeom>
          <a:noFill/>
          <a:ln w="12700">
            <a:solidFill>
              <a:prstClr val="black"/>
            </a:solidFill>
          </a:ln>
        </p:spPr>
        <p:txBody>
          <a:bodyPr vert="horz" lIns="94815" tIns="47407" rIns="94815" bIns="47407" rtlCol="0" anchor="ctr"/>
          <a:lstStyle/>
          <a:p>
            <a:endParaRPr lang="ja-JP" altLang="en-US"/>
          </a:p>
        </p:txBody>
      </p:sp>
      <p:sp>
        <p:nvSpPr>
          <p:cNvPr id="5" name="ノート プレースホルダー 4"/>
          <p:cNvSpPr>
            <a:spLocks noGrp="1"/>
          </p:cNvSpPr>
          <p:nvPr>
            <p:ph type="body" sz="quarter" idx="3"/>
          </p:nvPr>
        </p:nvSpPr>
        <p:spPr>
          <a:xfrm>
            <a:off x="673577" y="4686503"/>
            <a:ext cx="5388610" cy="4439841"/>
          </a:xfrm>
          <a:prstGeom prst="rect">
            <a:avLst/>
          </a:prstGeom>
        </p:spPr>
        <p:txBody>
          <a:bodyPr vert="horz" lIns="94815" tIns="47407" rIns="94815" bIns="47407"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4" y="9371286"/>
            <a:ext cx="2918830" cy="493317"/>
          </a:xfrm>
          <a:prstGeom prst="rect">
            <a:avLst/>
          </a:prstGeom>
        </p:spPr>
        <p:txBody>
          <a:bodyPr vert="horz" lIns="94815" tIns="47407" rIns="94815" bIns="47407" rtlCol="0" anchor="b"/>
          <a:lstStyle>
            <a:lvl1pPr algn="l">
              <a:defRPr sz="1300"/>
            </a:lvl1pPr>
          </a:lstStyle>
          <a:p>
            <a:endParaRPr kumimoji="1" lang="ja-JP" altLang="en-US"/>
          </a:p>
        </p:txBody>
      </p:sp>
      <p:sp>
        <p:nvSpPr>
          <p:cNvPr id="7" name="スライド番号プレースホルダー 6"/>
          <p:cNvSpPr>
            <a:spLocks noGrp="1"/>
          </p:cNvSpPr>
          <p:nvPr>
            <p:ph type="sldNum" sz="quarter" idx="5"/>
          </p:nvPr>
        </p:nvSpPr>
        <p:spPr>
          <a:xfrm>
            <a:off x="3815377" y="9371286"/>
            <a:ext cx="2918830" cy="493317"/>
          </a:xfrm>
          <a:prstGeom prst="rect">
            <a:avLst/>
          </a:prstGeom>
        </p:spPr>
        <p:txBody>
          <a:bodyPr vert="horz" lIns="94815" tIns="47407" rIns="94815" bIns="47407" rtlCol="0" anchor="b"/>
          <a:lstStyle>
            <a:lvl1pPr algn="r">
              <a:defRPr sz="1300"/>
            </a:lvl1pPr>
          </a:lstStyle>
          <a:p>
            <a:fld id="{7048F99A-4DD0-47A7-8592-13B129DB7CDB}" type="slidenum">
              <a:rPr kumimoji="1" lang="ja-JP" altLang="en-US" smtClean="0"/>
              <a:t>‹#›</a:t>
            </a:fld>
            <a:endParaRPr kumimoji="1" lang="ja-JP" altLang="en-US"/>
          </a:p>
        </p:txBody>
      </p:sp>
    </p:spTree>
    <p:extLst>
      <p:ext uri="{BB962C8B-B14F-4D97-AF65-F5344CB8AC3E}">
        <p14:creationId xmlns:p14="http://schemas.microsoft.com/office/powerpoint/2010/main" val="3103257571"/>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7048F99A-4DD0-47A7-8592-13B129DB7CDB}" type="slidenum">
              <a:rPr kumimoji="1" lang="ja-JP" altLang="en-US" smtClean="0"/>
              <a:t>1</a:t>
            </a:fld>
            <a:endParaRPr kumimoji="1" lang="ja-JP" altLang="en-US"/>
          </a:p>
        </p:txBody>
      </p:sp>
    </p:spTree>
    <p:extLst>
      <p:ext uri="{BB962C8B-B14F-4D97-AF65-F5344CB8AC3E}">
        <p14:creationId xmlns:p14="http://schemas.microsoft.com/office/powerpoint/2010/main" val="31588675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7048F99A-4DD0-47A7-8592-13B129DB7CDB}" type="slidenum">
              <a:rPr kumimoji="1" lang="ja-JP" altLang="en-US" smtClean="0"/>
              <a:t>2</a:t>
            </a:fld>
            <a:endParaRPr kumimoji="1" lang="ja-JP" altLang="en-US"/>
          </a:p>
        </p:txBody>
      </p:sp>
    </p:spTree>
    <p:extLst>
      <p:ext uri="{BB962C8B-B14F-4D97-AF65-F5344CB8AC3E}">
        <p14:creationId xmlns:p14="http://schemas.microsoft.com/office/powerpoint/2010/main" val="31588675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514350" y="3077282"/>
            <a:ext cx="5829300" cy="2123369"/>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028700" y="5613400"/>
            <a:ext cx="4800600" cy="2531533"/>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BCAE45A6-B889-4A5C-B057-1A6AF9A70E97}" type="datetimeFigureOut">
              <a:rPr kumimoji="1" lang="ja-JP" altLang="en-US" smtClean="0"/>
              <a:t>2022/2/17</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EEEF65E7-FA69-4540-B78F-1D10D2EF636A}" type="slidenum">
              <a:rPr kumimoji="1" lang="ja-JP" altLang="en-US" smtClean="0"/>
              <a:t>‹#›</a:t>
            </a:fld>
            <a:endParaRPr kumimoji="1" lang="ja-JP" altLang="en-US"/>
          </a:p>
        </p:txBody>
      </p:sp>
    </p:spTree>
    <p:extLst>
      <p:ext uri="{BB962C8B-B14F-4D97-AF65-F5344CB8AC3E}">
        <p14:creationId xmlns:p14="http://schemas.microsoft.com/office/powerpoint/2010/main" val="223946985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BCAE45A6-B889-4A5C-B057-1A6AF9A70E97}" type="datetimeFigureOut">
              <a:rPr kumimoji="1" lang="ja-JP" altLang="en-US" smtClean="0"/>
              <a:t>2022/2/17</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EEEF65E7-FA69-4540-B78F-1D10D2EF636A}" type="slidenum">
              <a:rPr kumimoji="1" lang="ja-JP" altLang="en-US" smtClean="0"/>
              <a:t>‹#›</a:t>
            </a:fld>
            <a:endParaRPr kumimoji="1" lang="ja-JP" altLang="en-US"/>
          </a:p>
        </p:txBody>
      </p:sp>
    </p:spTree>
    <p:extLst>
      <p:ext uri="{BB962C8B-B14F-4D97-AF65-F5344CB8AC3E}">
        <p14:creationId xmlns:p14="http://schemas.microsoft.com/office/powerpoint/2010/main" val="11602263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4972050" y="396700"/>
            <a:ext cx="1543050" cy="8452203"/>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342900" y="396700"/>
            <a:ext cx="4514850" cy="8452203"/>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BCAE45A6-B889-4A5C-B057-1A6AF9A70E97}" type="datetimeFigureOut">
              <a:rPr kumimoji="1" lang="ja-JP" altLang="en-US" smtClean="0"/>
              <a:t>2022/2/17</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EEEF65E7-FA69-4540-B78F-1D10D2EF636A}" type="slidenum">
              <a:rPr kumimoji="1" lang="ja-JP" altLang="en-US" smtClean="0"/>
              <a:t>‹#›</a:t>
            </a:fld>
            <a:endParaRPr kumimoji="1" lang="ja-JP" altLang="en-US"/>
          </a:p>
        </p:txBody>
      </p:sp>
    </p:spTree>
    <p:extLst>
      <p:ext uri="{BB962C8B-B14F-4D97-AF65-F5344CB8AC3E}">
        <p14:creationId xmlns:p14="http://schemas.microsoft.com/office/powerpoint/2010/main" val="5408022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BCAE45A6-B889-4A5C-B057-1A6AF9A70E97}" type="datetimeFigureOut">
              <a:rPr kumimoji="1" lang="ja-JP" altLang="en-US" smtClean="0"/>
              <a:t>2022/2/17</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EEEF65E7-FA69-4540-B78F-1D10D2EF636A}" type="slidenum">
              <a:rPr kumimoji="1" lang="ja-JP" altLang="en-US" smtClean="0"/>
              <a:t>‹#›</a:t>
            </a:fld>
            <a:endParaRPr kumimoji="1" lang="ja-JP" altLang="en-US"/>
          </a:p>
        </p:txBody>
      </p:sp>
    </p:spTree>
    <p:extLst>
      <p:ext uri="{BB962C8B-B14F-4D97-AF65-F5344CB8AC3E}">
        <p14:creationId xmlns:p14="http://schemas.microsoft.com/office/powerpoint/2010/main" val="30017634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541735" y="6365523"/>
            <a:ext cx="5829300" cy="1967442"/>
          </a:xfrm>
        </p:spPr>
        <p:txBody>
          <a:bodyPr anchor="t"/>
          <a:lstStyle>
            <a:lvl1pPr algn="l">
              <a:defRPr sz="4000"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541735" y="4198586"/>
            <a:ext cx="5829300" cy="216693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BCAE45A6-B889-4A5C-B057-1A6AF9A70E97}" type="datetimeFigureOut">
              <a:rPr kumimoji="1" lang="ja-JP" altLang="en-US" smtClean="0"/>
              <a:t>2022/2/17</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EEEF65E7-FA69-4540-B78F-1D10D2EF636A}" type="slidenum">
              <a:rPr kumimoji="1" lang="ja-JP" altLang="en-US" smtClean="0"/>
              <a:t>‹#›</a:t>
            </a:fld>
            <a:endParaRPr kumimoji="1" lang="ja-JP" altLang="en-US"/>
          </a:p>
        </p:txBody>
      </p:sp>
    </p:spTree>
    <p:extLst>
      <p:ext uri="{BB962C8B-B14F-4D97-AF65-F5344CB8AC3E}">
        <p14:creationId xmlns:p14="http://schemas.microsoft.com/office/powerpoint/2010/main" val="399364283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342900" y="2311401"/>
            <a:ext cx="3028950" cy="653750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3486150" y="2311401"/>
            <a:ext cx="3028950" cy="653750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BCAE45A6-B889-4A5C-B057-1A6AF9A70E97}" type="datetimeFigureOut">
              <a:rPr kumimoji="1" lang="ja-JP" altLang="en-US" smtClean="0"/>
              <a:t>2022/2/17</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EEEF65E7-FA69-4540-B78F-1D10D2EF636A}" type="slidenum">
              <a:rPr kumimoji="1" lang="ja-JP" altLang="en-US" smtClean="0"/>
              <a:t>‹#›</a:t>
            </a:fld>
            <a:endParaRPr kumimoji="1" lang="ja-JP" altLang="en-US"/>
          </a:p>
        </p:txBody>
      </p:sp>
    </p:spTree>
    <p:extLst>
      <p:ext uri="{BB962C8B-B14F-4D97-AF65-F5344CB8AC3E}">
        <p14:creationId xmlns:p14="http://schemas.microsoft.com/office/powerpoint/2010/main" val="424722073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342900" y="2217385"/>
            <a:ext cx="3030141" cy="924101"/>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342900" y="3141486"/>
            <a:ext cx="3030141" cy="570741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3483769" y="2217385"/>
            <a:ext cx="3031331" cy="924101"/>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3483769" y="3141486"/>
            <a:ext cx="3031331" cy="570741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BCAE45A6-B889-4A5C-B057-1A6AF9A70E97}" type="datetimeFigureOut">
              <a:rPr kumimoji="1" lang="ja-JP" altLang="en-US" smtClean="0"/>
              <a:t>2022/2/17</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EEEF65E7-FA69-4540-B78F-1D10D2EF636A}" type="slidenum">
              <a:rPr kumimoji="1" lang="ja-JP" altLang="en-US" smtClean="0"/>
              <a:t>‹#›</a:t>
            </a:fld>
            <a:endParaRPr kumimoji="1" lang="ja-JP" altLang="en-US"/>
          </a:p>
        </p:txBody>
      </p:sp>
    </p:spTree>
    <p:extLst>
      <p:ext uri="{BB962C8B-B14F-4D97-AF65-F5344CB8AC3E}">
        <p14:creationId xmlns:p14="http://schemas.microsoft.com/office/powerpoint/2010/main" val="6079824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BCAE45A6-B889-4A5C-B057-1A6AF9A70E97}" type="datetimeFigureOut">
              <a:rPr kumimoji="1" lang="ja-JP" altLang="en-US" smtClean="0"/>
              <a:t>2022/2/17</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EEEF65E7-FA69-4540-B78F-1D10D2EF636A}" type="slidenum">
              <a:rPr kumimoji="1" lang="ja-JP" altLang="en-US" smtClean="0"/>
              <a:t>‹#›</a:t>
            </a:fld>
            <a:endParaRPr kumimoji="1" lang="ja-JP" altLang="en-US"/>
          </a:p>
        </p:txBody>
      </p:sp>
    </p:spTree>
    <p:extLst>
      <p:ext uri="{BB962C8B-B14F-4D97-AF65-F5344CB8AC3E}">
        <p14:creationId xmlns:p14="http://schemas.microsoft.com/office/powerpoint/2010/main" val="10687652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BCAE45A6-B889-4A5C-B057-1A6AF9A70E97}" type="datetimeFigureOut">
              <a:rPr kumimoji="1" lang="ja-JP" altLang="en-US" smtClean="0"/>
              <a:t>2022/2/17</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EEEF65E7-FA69-4540-B78F-1D10D2EF636A}" type="slidenum">
              <a:rPr kumimoji="1" lang="ja-JP" altLang="en-US" smtClean="0"/>
              <a:t>‹#›</a:t>
            </a:fld>
            <a:endParaRPr kumimoji="1" lang="ja-JP" altLang="en-US"/>
          </a:p>
        </p:txBody>
      </p:sp>
    </p:spTree>
    <p:extLst>
      <p:ext uri="{BB962C8B-B14F-4D97-AF65-F5344CB8AC3E}">
        <p14:creationId xmlns:p14="http://schemas.microsoft.com/office/powerpoint/2010/main" val="37683563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342900" y="394405"/>
            <a:ext cx="2256235" cy="1678517"/>
          </a:xfrm>
        </p:spPr>
        <p:txBody>
          <a:bodyPr anchor="b"/>
          <a:lstStyle>
            <a:lvl1pPr algn="l">
              <a:defRPr sz="2000" b="1"/>
            </a:lvl1pPr>
          </a:lstStyle>
          <a:p>
            <a:r>
              <a:rPr kumimoji="1" lang="ja-JP" altLang="en-US"/>
              <a:t>マスター タイトルの書式設定</a:t>
            </a:r>
          </a:p>
        </p:txBody>
      </p:sp>
      <p:sp>
        <p:nvSpPr>
          <p:cNvPr id="3" name="コンテンツ プレースホルダー 2"/>
          <p:cNvSpPr>
            <a:spLocks noGrp="1"/>
          </p:cNvSpPr>
          <p:nvPr>
            <p:ph idx="1"/>
          </p:nvPr>
        </p:nvSpPr>
        <p:spPr>
          <a:xfrm>
            <a:off x="2681287" y="394406"/>
            <a:ext cx="3833813" cy="8454497"/>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342900" y="2072923"/>
            <a:ext cx="2256235" cy="677598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BCAE45A6-B889-4A5C-B057-1A6AF9A70E97}" type="datetimeFigureOut">
              <a:rPr kumimoji="1" lang="ja-JP" altLang="en-US" smtClean="0"/>
              <a:t>2022/2/17</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EEEF65E7-FA69-4540-B78F-1D10D2EF636A}" type="slidenum">
              <a:rPr kumimoji="1" lang="ja-JP" altLang="en-US" smtClean="0"/>
              <a:t>‹#›</a:t>
            </a:fld>
            <a:endParaRPr kumimoji="1" lang="ja-JP" altLang="en-US"/>
          </a:p>
        </p:txBody>
      </p:sp>
    </p:spTree>
    <p:extLst>
      <p:ext uri="{BB962C8B-B14F-4D97-AF65-F5344CB8AC3E}">
        <p14:creationId xmlns:p14="http://schemas.microsoft.com/office/powerpoint/2010/main" val="206362267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344216" y="6934200"/>
            <a:ext cx="4114800" cy="818622"/>
          </a:xfrm>
        </p:spPr>
        <p:txBody>
          <a:bodyPr anchor="b"/>
          <a:lstStyle>
            <a:lvl1pPr algn="l">
              <a:defRPr sz="2000" b="1"/>
            </a:lvl1pPr>
          </a:lstStyle>
          <a:p>
            <a:r>
              <a:rPr kumimoji="1" lang="ja-JP" altLang="en-US"/>
              <a:t>マスター タイトルの書式設定</a:t>
            </a:r>
          </a:p>
        </p:txBody>
      </p:sp>
      <p:sp>
        <p:nvSpPr>
          <p:cNvPr id="3" name="図プレースホルダー 2"/>
          <p:cNvSpPr>
            <a:spLocks noGrp="1"/>
          </p:cNvSpPr>
          <p:nvPr>
            <p:ph type="pic" idx="1"/>
          </p:nvPr>
        </p:nvSpPr>
        <p:spPr>
          <a:xfrm>
            <a:off x="1344216" y="885119"/>
            <a:ext cx="4114800" cy="59436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344216" y="7752822"/>
            <a:ext cx="4114800" cy="116257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BCAE45A6-B889-4A5C-B057-1A6AF9A70E97}" type="datetimeFigureOut">
              <a:rPr kumimoji="1" lang="ja-JP" altLang="en-US" smtClean="0"/>
              <a:t>2022/2/17</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EEEF65E7-FA69-4540-B78F-1D10D2EF636A}" type="slidenum">
              <a:rPr kumimoji="1" lang="ja-JP" altLang="en-US" smtClean="0"/>
              <a:t>‹#›</a:t>
            </a:fld>
            <a:endParaRPr kumimoji="1" lang="ja-JP" altLang="en-US"/>
          </a:p>
        </p:txBody>
      </p:sp>
    </p:spTree>
    <p:extLst>
      <p:ext uri="{BB962C8B-B14F-4D97-AF65-F5344CB8AC3E}">
        <p14:creationId xmlns:p14="http://schemas.microsoft.com/office/powerpoint/2010/main" val="324898112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342900" y="396699"/>
            <a:ext cx="6172200" cy="1651000"/>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342900" y="2311401"/>
            <a:ext cx="6172200" cy="6537502"/>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342900" y="9181395"/>
            <a:ext cx="1600200" cy="527403"/>
          </a:xfrm>
          <a:prstGeom prst="rect">
            <a:avLst/>
          </a:prstGeom>
        </p:spPr>
        <p:txBody>
          <a:bodyPr vert="horz" lIns="91440" tIns="45720" rIns="91440" bIns="45720" rtlCol="0" anchor="ctr"/>
          <a:lstStyle>
            <a:lvl1pPr algn="l">
              <a:defRPr sz="1200">
                <a:solidFill>
                  <a:schemeClr val="tx1">
                    <a:tint val="75000"/>
                  </a:schemeClr>
                </a:solidFill>
              </a:defRPr>
            </a:lvl1pPr>
          </a:lstStyle>
          <a:p>
            <a:fld id="{BCAE45A6-B889-4A5C-B057-1A6AF9A70E97}" type="datetimeFigureOut">
              <a:rPr kumimoji="1" lang="ja-JP" altLang="en-US" smtClean="0"/>
              <a:t>2022/2/17</a:t>
            </a:fld>
            <a:endParaRPr kumimoji="1" lang="ja-JP" altLang="en-US"/>
          </a:p>
        </p:txBody>
      </p:sp>
      <p:sp>
        <p:nvSpPr>
          <p:cNvPr id="5" name="フッター プレースホルダー 4"/>
          <p:cNvSpPr>
            <a:spLocks noGrp="1"/>
          </p:cNvSpPr>
          <p:nvPr>
            <p:ph type="ftr" sz="quarter" idx="3"/>
          </p:nvPr>
        </p:nvSpPr>
        <p:spPr>
          <a:xfrm>
            <a:off x="2343150" y="9181395"/>
            <a:ext cx="2171700" cy="527403"/>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4914900" y="9181395"/>
            <a:ext cx="1600200" cy="527403"/>
          </a:xfrm>
          <a:prstGeom prst="rect">
            <a:avLst/>
          </a:prstGeom>
        </p:spPr>
        <p:txBody>
          <a:bodyPr vert="horz" lIns="91440" tIns="45720" rIns="91440" bIns="45720" rtlCol="0" anchor="ctr"/>
          <a:lstStyle>
            <a:lvl1pPr algn="r">
              <a:defRPr sz="1200">
                <a:solidFill>
                  <a:schemeClr val="tx1">
                    <a:tint val="75000"/>
                  </a:schemeClr>
                </a:solidFill>
              </a:defRPr>
            </a:lvl1pPr>
          </a:lstStyle>
          <a:p>
            <a:fld id="{EEEF65E7-FA69-4540-B78F-1D10D2EF636A}" type="slidenum">
              <a:rPr kumimoji="1" lang="ja-JP" altLang="en-US" smtClean="0"/>
              <a:t>‹#›</a:t>
            </a:fld>
            <a:endParaRPr kumimoji="1" lang="ja-JP" altLang="en-US"/>
          </a:p>
        </p:txBody>
      </p:sp>
    </p:spTree>
    <p:extLst>
      <p:ext uri="{BB962C8B-B14F-4D97-AF65-F5344CB8AC3E}">
        <p14:creationId xmlns:p14="http://schemas.microsoft.com/office/powerpoint/2010/main" val="331643946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jpeg"/><Relationship Id="rId4" Type="http://schemas.openxmlformats.org/officeDocument/2006/relationships/image" Target="../media/image2.jpeg"/></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image" Target="../media/image5.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テキスト ボックス 17"/>
          <p:cNvSpPr txBox="1"/>
          <p:nvPr/>
        </p:nvSpPr>
        <p:spPr>
          <a:xfrm>
            <a:off x="476672" y="2936776"/>
            <a:ext cx="5904656" cy="2800767"/>
          </a:xfrm>
          <a:prstGeom prst="rect">
            <a:avLst/>
          </a:prstGeom>
          <a:noFill/>
        </p:spPr>
        <p:txBody>
          <a:bodyPr wrap="square" rtlCol="0">
            <a:spAutoFit/>
          </a:bodyPr>
          <a:lstStyle/>
          <a:p>
            <a:r>
              <a:rPr lang="ja-JP" altLang="en-US" sz="1100" dirty="0">
                <a:latin typeface="Meiryo UI" panose="020B0604030504040204" pitchFamily="50" charset="-128"/>
                <a:ea typeface="Meiryo UI" panose="020B0604030504040204" pitchFamily="50" charset="-128"/>
                <a:cs typeface="Meiryo UI" panose="020B0604030504040204" pitchFamily="50" charset="-128"/>
              </a:rPr>
              <a:t>　ＣＣＪグループの株式会社エヌ・シィ・ティ（本社：新潟県長岡市、代表取締役社長：今泉道雄、以下「ＮＣＴ」）は、グローカルマーケティング株式会社（本社：新潟県長岡市、代表取締役：今井進太郎</a:t>
            </a:r>
            <a:r>
              <a:rPr lang="ja-JP" altLang="en-US" sz="1100" dirty="0" smtClean="0">
                <a:latin typeface="Meiryo UI" panose="020B0604030504040204" pitchFamily="50" charset="-128"/>
                <a:ea typeface="Meiryo UI" panose="020B0604030504040204" pitchFamily="50" charset="-128"/>
                <a:cs typeface="Meiryo UI" panose="020B0604030504040204" pitchFamily="50" charset="-128"/>
              </a:rPr>
              <a:t>）と連携し、同社が運営する「</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にいがた子育て応援団トキっ子くらぶ」（以下</a:t>
            </a:r>
            <a:r>
              <a:rPr lang="ja-JP" altLang="en-US" sz="1100" dirty="0" smtClean="0">
                <a:latin typeface="Meiryo UI" panose="020B0604030504040204" pitchFamily="50" charset="-128"/>
                <a:ea typeface="Meiryo UI" panose="020B0604030504040204" pitchFamily="50" charset="-128"/>
                <a:cs typeface="Meiryo UI" panose="020B0604030504040204" pitchFamily="50" charset="-128"/>
              </a:rPr>
              <a:t>、「</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トキっ子</a:t>
            </a:r>
            <a:r>
              <a:rPr lang="ja-JP" altLang="en-US" sz="1100" dirty="0" err="1">
                <a:latin typeface="Meiryo UI" panose="020B0604030504040204" pitchFamily="50" charset="-128"/>
                <a:ea typeface="Meiryo UI" panose="020B0604030504040204" pitchFamily="50" charset="-128"/>
                <a:cs typeface="Meiryo UI" panose="020B0604030504040204" pitchFamily="50" charset="-128"/>
              </a:rPr>
              <a:t>くらぶ</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」という</a:t>
            </a:r>
            <a:r>
              <a:rPr lang="ja-JP" altLang="en-US" sz="1100" dirty="0" smtClean="0">
                <a:latin typeface="Meiryo UI" panose="020B0604030504040204" pitchFamily="50" charset="-128"/>
                <a:ea typeface="Meiryo UI" panose="020B0604030504040204" pitchFamily="50" charset="-128"/>
                <a:cs typeface="Meiryo UI" panose="020B0604030504040204" pitchFamily="50" charset="-128"/>
              </a:rPr>
              <a:t>）会員限定の割引</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サービスを開始することとなりました。</a:t>
            </a:r>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1100" dirty="0" smtClean="0">
                <a:latin typeface="Meiryo UI" panose="020B0604030504040204" pitchFamily="50" charset="-128"/>
                <a:ea typeface="Meiryo UI" panose="020B0604030504040204" pitchFamily="50" charset="-128"/>
                <a:cs typeface="Meiryo UI" panose="020B0604030504040204" pitchFamily="50" charset="-128"/>
              </a:rPr>
              <a:t>　「ＮＣＴ子育て</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応援</a:t>
            </a:r>
            <a:r>
              <a:rPr lang="ja-JP" altLang="en-US" sz="1100" dirty="0" smtClean="0">
                <a:latin typeface="Meiryo UI" panose="020B0604030504040204" pitchFamily="50" charset="-128"/>
                <a:ea typeface="Meiryo UI" panose="020B0604030504040204" pitchFamily="50" charset="-128"/>
                <a:cs typeface="Meiryo UI" panose="020B0604030504040204" pitchFamily="50" charset="-128"/>
              </a:rPr>
              <a:t>割」</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は、ＮＣＴの光インターネットサービス（１</a:t>
            </a:r>
            <a:r>
              <a:rPr lang="en-US" altLang="ja-JP" sz="1100" dirty="0" err="1">
                <a:latin typeface="Meiryo UI" panose="020B0604030504040204" pitchFamily="50" charset="-128"/>
                <a:ea typeface="Meiryo UI" panose="020B0604030504040204" pitchFamily="50" charset="-128"/>
                <a:cs typeface="Meiryo UI" panose="020B0604030504040204" pitchFamily="50" charset="-128"/>
              </a:rPr>
              <a:t>Gbps</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以上</a:t>
            </a:r>
            <a:r>
              <a:rPr lang="en-US" altLang="ja-JP" sz="8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）をご契約されて</a:t>
            </a:r>
            <a:r>
              <a:rPr lang="ja-JP" altLang="en-US" sz="1100" dirty="0" smtClean="0">
                <a:latin typeface="Meiryo UI" panose="020B0604030504040204" pitchFamily="50" charset="-128"/>
                <a:ea typeface="Meiryo UI" panose="020B0604030504040204" pitchFamily="50" charset="-128"/>
                <a:cs typeface="Meiryo UI" panose="020B0604030504040204" pitchFamily="50" charset="-128"/>
              </a:rPr>
              <a:t>いる</a:t>
            </a:r>
            <a:endParaRPr lang="en-US" altLang="ja-JP" sz="1100" dirty="0" smtClean="0">
              <a:latin typeface="Meiryo UI" panose="020B0604030504040204" pitchFamily="50" charset="-128"/>
              <a:ea typeface="Meiryo UI" panose="020B0604030504040204" pitchFamily="50" charset="-128"/>
              <a:cs typeface="Meiryo UI" panose="020B0604030504040204" pitchFamily="50" charset="-128"/>
            </a:endParaRPr>
          </a:p>
          <a:p>
            <a:r>
              <a:rPr lang="ja-JP" altLang="en-US" sz="1100" dirty="0" smtClean="0">
                <a:latin typeface="Meiryo UI" panose="020B0604030504040204" pitchFamily="50" charset="-128"/>
                <a:ea typeface="Meiryo UI" panose="020B0604030504040204" pitchFamily="50" charset="-128"/>
                <a:cs typeface="Meiryo UI" panose="020B0604030504040204" pitchFamily="50" charset="-128"/>
              </a:rPr>
              <a:t>お客</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様</a:t>
            </a:r>
            <a:r>
              <a:rPr lang="ja-JP" altLang="en-US" sz="1100" dirty="0" smtClean="0">
                <a:latin typeface="Meiryo UI" panose="020B0604030504040204" pitchFamily="50" charset="-128"/>
                <a:ea typeface="Meiryo UI" panose="020B0604030504040204" pitchFamily="50" charset="-128"/>
                <a:cs typeface="Meiryo UI" panose="020B0604030504040204" pitchFamily="50" charset="-128"/>
              </a:rPr>
              <a:t>がトキっ子</a:t>
            </a:r>
            <a:r>
              <a:rPr lang="ja-JP" altLang="en-US" sz="1100" dirty="0" err="1">
                <a:latin typeface="Meiryo UI" panose="020B0604030504040204" pitchFamily="50" charset="-128"/>
                <a:ea typeface="Meiryo UI" panose="020B0604030504040204" pitchFamily="50" charset="-128"/>
                <a:cs typeface="Meiryo UI" panose="020B0604030504040204" pitchFamily="50" charset="-128"/>
              </a:rPr>
              <a:t>くらぶ</a:t>
            </a:r>
            <a:r>
              <a:rPr lang="ja-JP" altLang="en-US" sz="1100" dirty="0" smtClean="0">
                <a:latin typeface="Meiryo UI" panose="020B0604030504040204" pitchFamily="50" charset="-128"/>
                <a:ea typeface="Meiryo UI" panose="020B0604030504040204" pitchFamily="50" charset="-128"/>
                <a:cs typeface="Meiryo UI" panose="020B0604030504040204" pitchFamily="50" charset="-128"/>
              </a:rPr>
              <a:t>会員の場合、ＮＣＴ</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に申請していただく</a:t>
            </a:r>
            <a:r>
              <a:rPr lang="ja-JP" altLang="en-US" sz="1100" dirty="0" smtClean="0">
                <a:latin typeface="Meiryo UI" panose="020B0604030504040204" pitchFamily="50" charset="-128"/>
                <a:ea typeface="Meiryo UI" panose="020B0604030504040204" pitchFamily="50" charset="-128"/>
                <a:cs typeface="Meiryo UI" panose="020B0604030504040204" pitchFamily="50" charset="-128"/>
              </a:rPr>
              <a:t>と月額</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利用料がお得になるサービスです</a:t>
            </a:r>
            <a:r>
              <a:rPr lang="ja-JP" altLang="en-US" sz="1100" dirty="0" smtClean="0">
                <a:latin typeface="Meiryo UI" panose="020B0604030504040204" pitchFamily="50" charset="-128"/>
                <a:ea typeface="Meiryo UI" panose="020B0604030504040204" pitchFamily="50" charset="-128"/>
                <a:cs typeface="Meiryo UI" panose="020B0604030504040204" pitchFamily="50" charset="-128"/>
              </a:rPr>
              <a:t>。</a:t>
            </a:r>
            <a:endParaRPr lang="en-US" altLang="ja-JP" sz="1100" dirty="0" smtClean="0">
              <a:latin typeface="Meiryo UI" panose="020B0604030504040204" pitchFamily="50" charset="-128"/>
              <a:ea typeface="Meiryo UI" panose="020B0604030504040204" pitchFamily="50" charset="-128"/>
              <a:cs typeface="Meiryo UI" panose="020B0604030504040204" pitchFamily="50" charset="-128"/>
            </a:endParaRPr>
          </a:p>
          <a:p>
            <a:r>
              <a:rPr lang="ja-JP" altLang="en-US" sz="1100" dirty="0" smtClean="0">
                <a:latin typeface="Meiryo UI" panose="020B0604030504040204" pitchFamily="50" charset="-128"/>
                <a:ea typeface="Meiryo UI" panose="020B0604030504040204" pitchFamily="50" charset="-128"/>
                <a:cs typeface="Meiryo UI" panose="020B0604030504040204" pitchFamily="50" charset="-128"/>
              </a:rPr>
              <a:t>トキっ子</a:t>
            </a:r>
            <a:r>
              <a:rPr lang="ja-JP" altLang="en-US" sz="1100" dirty="0" err="1" smtClean="0">
                <a:latin typeface="Meiryo UI" panose="020B0604030504040204" pitchFamily="50" charset="-128"/>
                <a:ea typeface="Meiryo UI" panose="020B0604030504040204" pitchFamily="50" charset="-128"/>
                <a:cs typeface="Meiryo UI" panose="020B0604030504040204" pitchFamily="50" charset="-128"/>
              </a:rPr>
              <a:t>くらぶ</a:t>
            </a:r>
            <a:r>
              <a:rPr lang="ja-JP" altLang="en-US" sz="1100" smtClean="0">
                <a:latin typeface="Meiryo UI" panose="020B0604030504040204" pitchFamily="50" charset="-128"/>
                <a:ea typeface="Meiryo UI" panose="020B0604030504040204" pitchFamily="50" charset="-128"/>
                <a:cs typeface="Meiryo UI" panose="020B0604030504040204" pitchFamily="50" charset="-128"/>
              </a:rPr>
              <a:t>会員の</a:t>
            </a:r>
            <a:r>
              <a:rPr lang="ja-JP" altLang="en-US" sz="1100" dirty="0" smtClean="0">
                <a:latin typeface="Meiryo UI" panose="020B0604030504040204" pitchFamily="50" charset="-128"/>
                <a:ea typeface="Meiryo UI" panose="020B0604030504040204" pitchFamily="50" charset="-128"/>
                <a:cs typeface="Meiryo UI" panose="020B0604030504040204" pitchFamily="50" charset="-128"/>
              </a:rPr>
              <a:t>皆様に長期的</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な</a:t>
            </a:r>
            <a:r>
              <a:rPr lang="ja-JP" altLang="en-US" sz="1100" dirty="0" smtClean="0">
                <a:latin typeface="Meiryo UI" panose="020B0604030504040204" pitchFamily="50" charset="-128"/>
                <a:ea typeface="Meiryo UI" panose="020B0604030504040204" pitchFamily="50" charset="-128"/>
                <a:cs typeface="Meiryo UI" panose="020B0604030504040204" pitchFamily="50" charset="-128"/>
              </a:rPr>
              <a:t>割引</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を実施することで子育て世帯をサポートいたします。</a:t>
            </a:r>
            <a:endParaRPr lang="en-US" altLang="ja-JP" sz="1100" strike="sngStrike" dirty="0">
              <a:latin typeface="Meiryo UI" panose="020B0604030504040204" pitchFamily="50" charset="-128"/>
              <a:ea typeface="Meiryo UI" panose="020B0604030504040204" pitchFamily="50" charset="-128"/>
              <a:cs typeface="Meiryo UI" panose="020B0604030504040204" pitchFamily="50" charset="-128"/>
            </a:endParaRPr>
          </a:p>
          <a:p>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1100" dirty="0">
                <a:latin typeface="Meiryo UI" panose="020B0604030504040204" pitchFamily="50" charset="-128"/>
                <a:ea typeface="Meiryo UI" panose="020B0604030504040204" pitchFamily="50" charset="-128"/>
                <a:cs typeface="Meiryo UI" panose="020B0604030504040204" pitchFamily="50" charset="-128"/>
              </a:rPr>
              <a:t>　子育て世代においては、テレワークやオンライン授業の普及でインターネットを利用する機会が増え、快適な通信環境がなくてはならないものになっています。ＮＣＴは「地域密着」の共通理念を掲げて事業に取り組むグローカルマーケティング株式会社と連携することで、地域活性化の基盤となる通信インフラを利用しやすい環境を提供いたします。</a:t>
            </a:r>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1100" dirty="0">
                <a:latin typeface="Meiryo UI" panose="020B0604030504040204" pitchFamily="50" charset="-128"/>
                <a:ea typeface="Meiryo UI" panose="020B0604030504040204" pitchFamily="50" charset="-128"/>
                <a:cs typeface="Meiryo UI" panose="020B0604030504040204" pitchFamily="50" charset="-128"/>
              </a:rPr>
              <a:t>　これからもＮＣＴでは、超高速インターネットサービス「ＮＣＴ光」の提供を通じて、地域の豊かな暮らしを創造し、皆様に愛される企業であり続けるため、一層努力してまいります。</a:t>
            </a:r>
            <a:endParaRPr kumimoji="1" lang="ja-JP" altLang="en-US" sz="1000" dirty="0">
              <a:latin typeface="Meiryo UI" panose="020B0604030504040204" pitchFamily="50" charset="-128"/>
              <a:ea typeface="Meiryo UI" panose="020B0604030504040204" pitchFamily="50" charset="-128"/>
              <a:cs typeface="Meiryo UI" panose="020B0604030504040204" pitchFamily="50" charset="-128"/>
            </a:endParaRPr>
          </a:p>
        </p:txBody>
      </p:sp>
      <p:pic>
        <p:nvPicPr>
          <p:cNvPr id="9" name="Picture 2" descr="C:\Users\shiratori\Downloads\ＮＣＴ光（影）.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211464" y="1457972"/>
            <a:ext cx="1665808" cy="628754"/>
          </a:xfrm>
          <a:prstGeom prst="rect">
            <a:avLst/>
          </a:prstGeom>
          <a:noFill/>
          <a:extLst>
            <a:ext uri="{909E8E84-426E-40DD-AFC4-6F175D3DCCD1}">
              <a14:hiddenFill xmlns:a14="http://schemas.microsoft.com/office/drawing/2010/main">
                <a:solidFill>
                  <a:srgbClr val="FFFFFF"/>
                </a:solidFill>
              </a14:hiddenFill>
            </a:ext>
          </a:extLst>
        </p:spPr>
      </p:pic>
      <p:sp>
        <p:nvSpPr>
          <p:cNvPr id="5" name="テキスト ボックス 11"/>
          <p:cNvSpPr txBox="1">
            <a:spLocks noChangeArrowheads="1"/>
          </p:cNvSpPr>
          <p:nvPr/>
        </p:nvSpPr>
        <p:spPr bwMode="auto">
          <a:xfrm>
            <a:off x="611999" y="1039511"/>
            <a:ext cx="1314784"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kumimoji="1" sz="2400">
                <a:solidFill>
                  <a:schemeClr val="tx1"/>
                </a:solidFill>
                <a:latin typeface="Arial" pitchFamily="34" charset="0"/>
                <a:ea typeface="ＭＳ Ｐゴシック" pitchFamily="50" charset="-128"/>
              </a:defRPr>
            </a:lvl1pPr>
            <a:lvl2pPr marL="742950" indent="-285750">
              <a:defRPr kumimoji="1" sz="2400">
                <a:solidFill>
                  <a:schemeClr val="tx1"/>
                </a:solidFill>
                <a:latin typeface="Arial" pitchFamily="34" charset="0"/>
                <a:ea typeface="ＭＳ Ｐゴシック" pitchFamily="50" charset="-128"/>
              </a:defRPr>
            </a:lvl2pPr>
            <a:lvl3pPr marL="1143000" indent="-228600">
              <a:defRPr kumimoji="1" sz="2400">
                <a:solidFill>
                  <a:schemeClr val="tx1"/>
                </a:solidFill>
                <a:latin typeface="Arial" pitchFamily="34" charset="0"/>
                <a:ea typeface="ＭＳ Ｐゴシック" pitchFamily="50" charset="-128"/>
              </a:defRPr>
            </a:lvl3pPr>
            <a:lvl4pPr marL="1600200" indent="-228600">
              <a:defRPr kumimoji="1" sz="2400">
                <a:solidFill>
                  <a:schemeClr val="tx1"/>
                </a:solidFill>
                <a:latin typeface="Arial" pitchFamily="34" charset="0"/>
                <a:ea typeface="ＭＳ Ｐゴシック" pitchFamily="50" charset="-128"/>
              </a:defRPr>
            </a:lvl4pPr>
            <a:lvl5pPr marL="2057400" indent="-228600">
              <a:defRPr kumimoji="1" sz="2400">
                <a:solidFill>
                  <a:schemeClr val="tx1"/>
                </a:solidFill>
                <a:latin typeface="Arial" pitchFamily="34" charset="0"/>
                <a:ea typeface="ＭＳ Ｐゴシック" pitchFamily="50" charset="-128"/>
              </a:defRPr>
            </a:lvl5pPr>
            <a:lvl6pPr marL="2514600" indent="-228600" fontAlgn="base">
              <a:spcBef>
                <a:spcPct val="0"/>
              </a:spcBef>
              <a:spcAft>
                <a:spcPct val="0"/>
              </a:spcAft>
              <a:defRPr kumimoji="1" sz="2400">
                <a:solidFill>
                  <a:schemeClr val="tx1"/>
                </a:solidFill>
                <a:latin typeface="Arial" pitchFamily="34" charset="0"/>
                <a:ea typeface="ＭＳ Ｐゴシック" pitchFamily="50" charset="-128"/>
              </a:defRPr>
            </a:lvl6pPr>
            <a:lvl7pPr marL="2971800" indent="-228600" fontAlgn="base">
              <a:spcBef>
                <a:spcPct val="0"/>
              </a:spcBef>
              <a:spcAft>
                <a:spcPct val="0"/>
              </a:spcAft>
              <a:defRPr kumimoji="1" sz="2400">
                <a:solidFill>
                  <a:schemeClr val="tx1"/>
                </a:solidFill>
                <a:latin typeface="Arial" pitchFamily="34" charset="0"/>
                <a:ea typeface="ＭＳ Ｐゴシック" pitchFamily="50" charset="-128"/>
              </a:defRPr>
            </a:lvl7pPr>
            <a:lvl8pPr marL="3429000" indent="-228600" fontAlgn="base">
              <a:spcBef>
                <a:spcPct val="0"/>
              </a:spcBef>
              <a:spcAft>
                <a:spcPct val="0"/>
              </a:spcAft>
              <a:defRPr kumimoji="1" sz="2400">
                <a:solidFill>
                  <a:schemeClr val="tx1"/>
                </a:solidFill>
                <a:latin typeface="Arial" pitchFamily="34" charset="0"/>
                <a:ea typeface="ＭＳ Ｐゴシック" pitchFamily="50" charset="-128"/>
              </a:defRPr>
            </a:lvl8pPr>
            <a:lvl9pPr marL="3886200" indent="-228600" fontAlgn="base">
              <a:spcBef>
                <a:spcPct val="0"/>
              </a:spcBef>
              <a:spcAft>
                <a:spcPct val="0"/>
              </a:spcAft>
              <a:defRPr kumimoji="1" sz="2400">
                <a:solidFill>
                  <a:schemeClr val="tx1"/>
                </a:solidFill>
                <a:latin typeface="Arial" pitchFamily="34" charset="0"/>
                <a:ea typeface="ＭＳ Ｐゴシック" pitchFamily="50" charset="-128"/>
              </a:defRPr>
            </a:lvl9pPr>
          </a:lstStyle>
          <a:p>
            <a:r>
              <a:rPr lang="ja-JP" altLang="en-US" sz="1200" dirty="0">
                <a:latin typeface="Meiryo UI" panose="020B0604030504040204" pitchFamily="50" charset="-128"/>
                <a:ea typeface="Meiryo UI" panose="020B0604030504040204" pitchFamily="50" charset="-128"/>
              </a:rPr>
              <a:t>報道関係者 各位</a:t>
            </a:r>
          </a:p>
        </p:txBody>
      </p:sp>
      <p:cxnSp>
        <p:nvCxnSpPr>
          <p:cNvPr id="6" name="直線コネクタ 5"/>
          <p:cNvCxnSpPr/>
          <p:nvPr/>
        </p:nvCxnSpPr>
        <p:spPr>
          <a:xfrm>
            <a:off x="592138" y="1420820"/>
            <a:ext cx="5673725" cy="0"/>
          </a:xfrm>
          <a:prstGeom prst="line">
            <a:avLst/>
          </a:prstGeom>
          <a:ln w="28575">
            <a:solidFill>
              <a:schemeClr val="tx1">
                <a:lumMod val="95000"/>
                <a:lumOff val="5000"/>
              </a:schemeClr>
            </a:solidFill>
            <a:prstDash val="sysDash"/>
          </a:ln>
        </p:spPr>
        <p:style>
          <a:lnRef idx="1">
            <a:schemeClr val="accent1"/>
          </a:lnRef>
          <a:fillRef idx="0">
            <a:schemeClr val="accent1"/>
          </a:fillRef>
          <a:effectRef idx="0">
            <a:schemeClr val="accent1"/>
          </a:effectRef>
          <a:fontRef idx="minor">
            <a:schemeClr val="tx1"/>
          </a:fontRef>
        </p:style>
      </p:cxnSp>
      <p:cxnSp>
        <p:nvCxnSpPr>
          <p:cNvPr id="7" name="直線コネクタ 6"/>
          <p:cNvCxnSpPr/>
          <p:nvPr/>
        </p:nvCxnSpPr>
        <p:spPr>
          <a:xfrm>
            <a:off x="592138" y="2648744"/>
            <a:ext cx="5673725" cy="0"/>
          </a:xfrm>
          <a:prstGeom prst="line">
            <a:avLst/>
          </a:prstGeom>
          <a:ln w="28575">
            <a:solidFill>
              <a:schemeClr val="tx1">
                <a:lumMod val="95000"/>
                <a:lumOff val="5000"/>
              </a:schemeClr>
            </a:solidFill>
            <a:prstDash val="sysDash"/>
          </a:ln>
        </p:spPr>
        <p:style>
          <a:lnRef idx="1">
            <a:schemeClr val="accent1"/>
          </a:lnRef>
          <a:fillRef idx="0">
            <a:schemeClr val="accent1"/>
          </a:fillRef>
          <a:effectRef idx="0">
            <a:schemeClr val="accent1"/>
          </a:effectRef>
          <a:fontRef idx="minor">
            <a:schemeClr val="tx1"/>
          </a:fontRef>
        </p:style>
      </p:cxnSp>
      <p:sp>
        <p:nvSpPr>
          <p:cNvPr id="8" name="テキスト ボックス 21"/>
          <p:cNvSpPr txBox="1">
            <a:spLocks noChangeArrowheads="1"/>
          </p:cNvSpPr>
          <p:nvPr/>
        </p:nvSpPr>
        <p:spPr bwMode="auto">
          <a:xfrm>
            <a:off x="5480700" y="401745"/>
            <a:ext cx="1319592"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kumimoji="1" sz="2400">
                <a:solidFill>
                  <a:schemeClr val="tx1"/>
                </a:solidFill>
                <a:latin typeface="Arial" pitchFamily="34" charset="0"/>
                <a:ea typeface="ＭＳ Ｐゴシック" pitchFamily="50" charset="-128"/>
              </a:defRPr>
            </a:lvl1pPr>
            <a:lvl2pPr marL="742950" indent="-285750">
              <a:defRPr kumimoji="1" sz="2400">
                <a:solidFill>
                  <a:schemeClr val="tx1"/>
                </a:solidFill>
                <a:latin typeface="Arial" pitchFamily="34" charset="0"/>
                <a:ea typeface="ＭＳ Ｐゴシック" pitchFamily="50" charset="-128"/>
              </a:defRPr>
            </a:lvl2pPr>
            <a:lvl3pPr marL="1143000" indent="-228600">
              <a:defRPr kumimoji="1" sz="2400">
                <a:solidFill>
                  <a:schemeClr val="tx1"/>
                </a:solidFill>
                <a:latin typeface="Arial" pitchFamily="34" charset="0"/>
                <a:ea typeface="ＭＳ Ｐゴシック" pitchFamily="50" charset="-128"/>
              </a:defRPr>
            </a:lvl3pPr>
            <a:lvl4pPr marL="1600200" indent="-228600">
              <a:defRPr kumimoji="1" sz="2400">
                <a:solidFill>
                  <a:schemeClr val="tx1"/>
                </a:solidFill>
                <a:latin typeface="Arial" pitchFamily="34" charset="0"/>
                <a:ea typeface="ＭＳ Ｐゴシック" pitchFamily="50" charset="-128"/>
              </a:defRPr>
            </a:lvl4pPr>
            <a:lvl5pPr marL="2057400" indent="-228600">
              <a:defRPr kumimoji="1" sz="2400">
                <a:solidFill>
                  <a:schemeClr val="tx1"/>
                </a:solidFill>
                <a:latin typeface="Arial" pitchFamily="34" charset="0"/>
                <a:ea typeface="ＭＳ Ｐゴシック" pitchFamily="50" charset="-128"/>
              </a:defRPr>
            </a:lvl5pPr>
            <a:lvl6pPr marL="2514600" indent="-228600" fontAlgn="base">
              <a:spcBef>
                <a:spcPct val="0"/>
              </a:spcBef>
              <a:spcAft>
                <a:spcPct val="0"/>
              </a:spcAft>
              <a:defRPr kumimoji="1" sz="2400">
                <a:solidFill>
                  <a:schemeClr val="tx1"/>
                </a:solidFill>
                <a:latin typeface="Arial" pitchFamily="34" charset="0"/>
                <a:ea typeface="ＭＳ Ｐゴシック" pitchFamily="50" charset="-128"/>
              </a:defRPr>
            </a:lvl6pPr>
            <a:lvl7pPr marL="2971800" indent="-228600" fontAlgn="base">
              <a:spcBef>
                <a:spcPct val="0"/>
              </a:spcBef>
              <a:spcAft>
                <a:spcPct val="0"/>
              </a:spcAft>
              <a:defRPr kumimoji="1" sz="2400">
                <a:solidFill>
                  <a:schemeClr val="tx1"/>
                </a:solidFill>
                <a:latin typeface="Arial" pitchFamily="34" charset="0"/>
                <a:ea typeface="ＭＳ Ｐゴシック" pitchFamily="50" charset="-128"/>
              </a:defRPr>
            </a:lvl7pPr>
            <a:lvl8pPr marL="3429000" indent="-228600" fontAlgn="base">
              <a:spcBef>
                <a:spcPct val="0"/>
              </a:spcBef>
              <a:spcAft>
                <a:spcPct val="0"/>
              </a:spcAft>
              <a:defRPr kumimoji="1" sz="2400">
                <a:solidFill>
                  <a:schemeClr val="tx1"/>
                </a:solidFill>
                <a:latin typeface="Arial" pitchFamily="34" charset="0"/>
                <a:ea typeface="ＭＳ Ｐゴシック" pitchFamily="50" charset="-128"/>
              </a:defRPr>
            </a:lvl8pPr>
            <a:lvl9pPr marL="3886200" indent="-228600" fontAlgn="base">
              <a:spcBef>
                <a:spcPct val="0"/>
              </a:spcBef>
              <a:spcAft>
                <a:spcPct val="0"/>
              </a:spcAft>
              <a:defRPr kumimoji="1" sz="2400">
                <a:solidFill>
                  <a:schemeClr val="tx1"/>
                </a:solidFill>
                <a:latin typeface="Arial" pitchFamily="34" charset="0"/>
                <a:ea typeface="ＭＳ Ｐゴシック" pitchFamily="50" charset="-128"/>
              </a:defRPr>
            </a:lvl9pPr>
          </a:lstStyle>
          <a:p>
            <a:r>
              <a:rPr lang="en-US" altLang="ja-JP" sz="1200" dirty="0" smtClean="0">
                <a:latin typeface="Meiryo UI" panose="020B0604030504040204" pitchFamily="50" charset="-128"/>
                <a:ea typeface="Meiryo UI" panose="020B0604030504040204" pitchFamily="50" charset="-128"/>
              </a:rPr>
              <a:t>2022</a:t>
            </a:r>
            <a:r>
              <a:rPr lang="ja-JP" altLang="en-US" sz="1200" dirty="0" smtClean="0">
                <a:latin typeface="Meiryo UI" panose="020B0604030504040204" pitchFamily="50" charset="-128"/>
                <a:ea typeface="Meiryo UI" panose="020B0604030504040204" pitchFamily="50" charset="-128"/>
              </a:rPr>
              <a:t>年</a:t>
            </a:r>
            <a:r>
              <a:rPr lang="en-US" altLang="ja-JP" sz="1200" dirty="0" smtClean="0">
                <a:latin typeface="Meiryo UI" panose="020B0604030504040204" pitchFamily="50" charset="-128"/>
                <a:ea typeface="Meiryo UI" panose="020B0604030504040204" pitchFamily="50" charset="-128"/>
              </a:rPr>
              <a:t>2</a:t>
            </a:r>
            <a:r>
              <a:rPr lang="ja-JP" altLang="en-US" sz="1200" dirty="0" smtClean="0">
                <a:latin typeface="Meiryo UI" panose="020B0604030504040204" pitchFamily="50" charset="-128"/>
                <a:ea typeface="Meiryo UI" panose="020B0604030504040204" pitchFamily="50" charset="-128"/>
              </a:rPr>
              <a:t>月</a:t>
            </a:r>
            <a:r>
              <a:rPr lang="en-US" altLang="ja-JP" sz="1200" dirty="0" smtClean="0">
                <a:latin typeface="Meiryo UI" panose="020B0604030504040204" pitchFamily="50" charset="-128"/>
                <a:ea typeface="Meiryo UI" panose="020B0604030504040204" pitchFamily="50" charset="-128"/>
              </a:rPr>
              <a:t>18</a:t>
            </a:r>
            <a:r>
              <a:rPr lang="ja-JP" altLang="en-US" sz="1200" dirty="0" smtClean="0">
                <a:latin typeface="Meiryo UI" panose="020B0604030504040204" pitchFamily="50" charset="-128"/>
                <a:ea typeface="Meiryo UI" panose="020B0604030504040204" pitchFamily="50" charset="-128"/>
              </a:rPr>
              <a:t>日</a:t>
            </a:r>
            <a:endParaRPr lang="en-US" altLang="ja-JP" sz="1200" dirty="0">
              <a:latin typeface="Meiryo UI" panose="020B0604030504040204" pitchFamily="50" charset="-128"/>
              <a:ea typeface="Meiryo UI" panose="020B0604030504040204" pitchFamily="50" charset="-128"/>
            </a:endParaRPr>
          </a:p>
        </p:txBody>
      </p:sp>
      <p:sp>
        <p:nvSpPr>
          <p:cNvPr id="4" name="テキスト ボックス 3"/>
          <p:cNvSpPr txBox="1"/>
          <p:nvPr/>
        </p:nvSpPr>
        <p:spPr>
          <a:xfrm>
            <a:off x="565701" y="1779899"/>
            <a:ext cx="5306261" cy="307777"/>
          </a:xfrm>
          <a:prstGeom prst="rect">
            <a:avLst/>
          </a:prstGeom>
          <a:noFill/>
        </p:spPr>
        <p:txBody>
          <a:bodyPr wrap="none" rtlCol="0">
            <a:spAutoFit/>
          </a:bodyPr>
          <a:lstStyle/>
          <a:p>
            <a:r>
              <a:rPr kumimoji="1" lang="ja-JP" altLang="en-US" sz="1400" dirty="0">
                <a:latin typeface="Meiryo UI" panose="020B0604030504040204" pitchFamily="50" charset="-128"/>
                <a:ea typeface="Meiryo UI" panose="020B0604030504040204" pitchFamily="50" charset="-128"/>
                <a:cs typeface="Meiryo UI" panose="020B0604030504040204" pitchFamily="50" charset="-128"/>
              </a:rPr>
              <a:t>子育て世帯を応援</a:t>
            </a:r>
            <a:r>
              <a:rPr kumimoji="1" lang="ja-JP" altLang="en-US" sz="1400" dirty="0" smtClean="0">
                <a:latin typeface="Meiryo UI" panose="020B0604030504040204" pitchFamily="50" charset="-128"/>
                <a:ea typeface="Meiryo UI" panose="020B0604030504040204" pitchFamily="50" charset="-128"/>
                <a:cs typeface="Meiryo UI" panose="020B0604030504040204" pitchFamily="50" charset="-128"/>
              </a:rPr>
              <a:t>！高速光インターネットサービス　　　　　　　　　　　　　</a:t>
            </a:r>
            <a:endParaRPr kumimoji="1" lang="ja-JP" altLang="en-US" sz="14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6" name="Text Box 546"/>
          <p:cNvSpPr txBox="1">
            <a:spLocks noChangeArrowheads="1"/>
          </p:cNvSpPr>
          <p:nvPr/>
        </p:nvSpPr>
        <p:spPr bwMode="auto">
          <a:xfrm>
            <a:off x="642938" y="337324"/>
            <a:ext cx="18415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kumimoji="1" sz="2400">
                <a:solidFill>
                  <a:schemeClr val="tx1"/>
                </a:solidFill>
                <a:latin typeface="Arial" pitchFamily="34" charset="0"/>
                <a:ea typeface="ＭＳ Ｐゴシック" pitchFamily="50" charset="-128"/>
              </a:defRPr>
            </a:lvl1pPr>
            <a:lvl2pPr marL="742950" indent="-285750">
              <a:defRPr kumimoji="1" sz="2400">
                <a:solidFill>
                  <a:schemeClr val="tx1"/>
                </a:solidFill>
                <a:latin typeface="Arial" pitchFamily="34" charset="0"/>
                <a:ea typeface="ＭＳ Ｐゴシック" pitchFamily="50" charset="-128"/>
              </a:defRPr>
            </a:lvl2pPr>
            <a:lvl3pPr marL="1143000" indent="-228600">
              <a:defRPr kumimoji="1" sz="2400">
                <a:solidFill>
                  <a:schemeClr val="tx1"/>
                </a:solidFill>
                <a:latin typeface="Arial" pitchFamily="34" charset="0"/>
                <a:ea typeface="ＭＳ Ｐゴシック" pitchFamily="50" charset="-128"/>
              </a:defRPr>
            </a:lvl3pPr>
            <a:lvl4pPr marL="1600200" indent="-228600">
              <a:defRPr kumimoji="1" sz="2400">
                <a:solidFill>
                  <a:schemeClr val="tx1"/>
                </a:solidFill>
                <a:latin typeface="Arial" pitchFamily="34" charset="0"/>
                <a:ea typeface="ＭＳ Ｐゴシック" pitchFamily="50" charset="-128"/>
              </a:defRPr>
            </a:lvl4pPr>
            <a:lvl5pPr marL="2057400" indent="-228600">
              <a:defRPr kumimoji="1" sz="2400">
                <a:solidFill>
                  <a:schemeClr val="tx1"/>
                </a:solidFill>
                <a:latin typeface="Arial" pitchFamily="34" charset="0"/>
                <a:ea typeface="ＭＳ Ｐゴシック" pitchFamily="50" charset="-128"/>
              </a:defRPr>
            </a:lvl5pPr>
            <a:lvl6pPr marL="2514600" indent="-228600" fontAlgn="base">
              <a:spcBef>
                <a:spcPct val="0"/>
              </a:spcBef>
              <a:spcAft>
                <a:spcPct val="0"/>
              </a:spcAft>
              <a:defRPr kumimoji="1" sz="2400">
                <a:solidFill>
                  <a:schemeClr val="tx1"/>
                </a:solidFill>
                <a:latin typeface="Arial" pitchFamily="34" charset="0"/>
                <a:ea typeface="ＭＳ Ｐゴシック" pitchFamily="50" charset="-128"/>
              </a:defRPr>
            </a:lvl6pPr>
            <a:lvl7pPr marL="2971800" indent="-228600" fontAlgn="base">
              <a:spcBef>
                <a:spcPct val="0"/>
              </a:spcBef>
              <a:spcAft>
                <a:spcPct val="0"/>
              </a:spcAft>
              <a:defRPr kumimoji="1" sz="2400">
                <a:solidFill>
                  <a:schemeClr val="tx1"/>
                </a:solidFill>
                <a:latin typeface="Arial" pitchFamily="34" charset="0"/>
                <a:ea typeface="ＭＳ Ｐゴシック" pitchFamily="50" charset="-128"/>
              </a:defRPr>
            </a:lvl7pPr>
            <a:lvl8pPr marL="3429000" indent="-228600" fontAlgn="base">
              <a:spcBef>
                <a:spcPct val="0"/>
              </a:spcBef>
              <a:spcAft>
                <a:spcPct val="0"/>
              </a:spcAft>
              <a:defRPr kumimoji="1" sz="2400">
                <a:solidFill>
                  <a:schemeClr val="tx1"/>
                </a:solidFill>
                <a:latin typeface="Arial" pitchFamily="34" charset="0"/>
                <a:ea typeface="ＭＳ Ｐゴシック" pitchFamily="50" charset="-128"/>
              </a:defRPr>
            </a:lvl8pPr>
            <a:lvl9pPr marL="3886200" indent="-228600" fontAlgn="base">
              <a:spcBef>
                <a:spcPct val="0"/>
              </a:spcBef>
              <a:spcAft>
                <a:spcPct val="0"/>
              </a:spcAft>
              <a:defRPr kumimoji="1" sz="2400">
                <a:solidFill>
                  <a:schemeClr val="tx1"/>
                </a:solidFill>
                <a:latin typeface="Arial" pitchFamily="34" charset="0"/>
                <a:ea typeface="ＭＳ Ｐゴシック" pitchFamily="50" charset="-128"/>
              </a:defRPr>
            </a:lvl9pPr>
          </a:lstStyle>
          <a:p>
            <a:endParaRPr lang="ja-JP" altLang="en-US" sz="1800"/>
          </a:p>
        </p:txBody>
      </p:sp>
      <p:pic>
        <p:nvPicPr>
          <p:cNvPr id="17" name="図 21" descr="CCj NCT.jpg"/>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617876" y="411521"/>
            <a:ext cx="855663" cy="460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5" name="テキスト ボックス 14"/>
          <p:cNvSpPr txBox="1"/>
          <p:nvPr/>
        </p:nvSpPr>
        <p:spPr>
          <a:xfrm>
            <a:off x="941155" y="2133588"/>
            <a:ext cx="4975691" cy="430887"/>
          </a:xfrm>
          <a:prstGeom prst="rect">
            <a:avLst/>
          </a:prstGeom>
          <a:noFill/>
        </p:spPr>
        <p:txBody>
          <a:bodyPr wrap="square" rtlCol="0">
            <a:spAutoFit/>
          </a:bodyPr>
          <a:lstStyle/>
          <a:p>
            <a:r>
              <a:rPr lang="ja-JP" altLang="en-US" sz="2200" b="1" dirty="0" smtClean="0">
                <a:latin typeface="Meiryo UI" panose="020B0604030504040204" pitchFamily="50" charset="-128"/>
                <a:ea typeface="Meiryo UI" panose="020B0604030504040204" pitchFamily="50" charset="-128"/>
                <a:cs typeface="Meiryo UI" panose="020B0604030504040204" pitchFamily="50" charset="-128"/>
              </a:rPr>
              <a:t>割引サービス「ＮＣＴ子育て応援割」開始</a:t>
            </a:r>
            <a:endParaRPr kumimoji="1" lang="ja-JP" altLang="en-US" sz="2200" b="1"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2" name="テキスト ボックス 1"/>
          <p:cNvSpPr txBox="1"/>
          <p:nvPr/>
        </p:nvSpPr>
        <p:spPr>
          <a:xfrm>
            <a:off x="3933056" y="700226"/>
            <a:ext cx="2766788" cy="276999"/>
          </a:xfrm>
          <a:prstGeom prst="rect">
            <a:avLst/>
          </a:prstGeom>
          <a:noFill/>
          <a:ln>
            <a:solidFill>
              <a:schemeClr val="tx1"/>
            </a:solidFill>
          </a:ln>
        </p:spPr>
        <p:txBody>
          <a:bodyPr wrap="square" rtlCol="0">
            <a:spAutoFit/>
          </a:bodyPr>
          <a:lstStyle/>
          <a:p>
            <a:r>
              <a:rPr lang="ja-JP" altLang="en-US" sz="1200" dirty="0">
                <a:latin typeface="Meiryo UI" panose="020B0604030504040204" pitchFamily="50" charset="-128"/>
                <a:ea typeface="Meiryo UI" panose="020B0604030504040204" pitchFamily="50" charset="-128"/>
              </a:rPr>
              <a:t>情報解禁：</a:t>
            </a:r>
            <a:r>
              <a:rPr lang="en-US" altLang="ja-JP" sz="1200" dirty="0" smtClean="0">
                <a:latin typeface="Meiryo UI" panose="020B0604030504040204" pitchFamily="50" charset="-128"/>
                <a:ea typeface="Meiryo UI" panose="020B0604030504040204" pitchFamily="50" charset="-128"/>
              </a:rPr>
              <a:t>2022</a:t>
            </a:r>
            <a:r>
              <a:rPr lang="ja-JP" altLang="en-US" sz="1200" dirty="0" smtClean="0">
                <a:latin typeface="Meiryo UI" panose="020B0604030504040204" pitchFamily="50" charset="-128"/>
                <a:ea typeface="Meiryo UI" panose="020B0604030504040204" pitchFamily="50" charset="-128"/>
              </a:rPr>
              <a:t>年</a:t>
            </a:r>
            <a:r>
              <a:rPr lang="en-US" altLang="ja-JP" sz="1200" dirty="0" smtClean="0">
                <a:latin typeface="Meiryo UI" panose="020B0604030504040204" pitchFamily="50" charset="-128"/>
                <a:ea typeface="Meiryo UI" panose="020B0604030504040204" pitchFamily="50" charset="-128"/>
              </a:rPr>
              <a:t>2</a:t>
            </a:r>
            <a:r>
              <a:rPr lang="ja-JP" altLang="en-US" sz="1200" dirty="0" smtClean="0">
                <a:latin typeface="Meiryo UI" panose="020B0604030504040204" pitchFamily="50" charset="-128"/>
                <a:ea typeface="Meiryo UI" panose="020B0604030504040204" pitchFamily="50" charset="-128"/>
              </a:rPr>
              <a:t>月</a:t>
            </a:r>
            <a:r>
              <a:rPr lang="en-US" altLang="ja-JP" sz="1200" dirty="0" smtClean="0">
                <a:latin typeface="Meiryo UI" panose="020B0604030504040204" pitchFamily="50" charset="-128"/>
                <a:ea typeface="Meiryo UI" panose="020B0604030504040204" pitchFamily="50" charset="-128"/>
              </a:rPr>
              <a:t>22</a:t>
            </a:r>
            <a:r>
              <a:rPr lang="ja-JP" altLang="en-US" sz="1200" dirty="0" smtClean="0">
                <a:latin typeface="Meiryo UI" panose="020B0604030504040204" pitchFamily="50" charset="-128"/>
                <a:ea typeface="Meiryo UI" panose="020B0604030504040204" pitchFamily="50" charset="-128"/>
              </a:rPr>
              <a:t>日　</a:t>
            </a:r>
            <a:r>
              <a:rPr lang="en-US" altLang="ja-JP" sz="1200" dirty="0" smtClean="0">
                <a:latin typeface="Meiryo UI" panose="020B0604030504040204" pitchFamily="50" charset="-128"/>
                <a:ea typeface="Meiryo UI" panose="020B0604030504040204" pitchFamily="50" charset="-128"/>
              </a:rPr>
              <a:t>11</a:t>
            </a:r>
            <a:r>
              <a:rPr lang="ja-JP" altLang="en-US" sz="1200" dirty="0" smtClean="0">
                <a:latin typeface="Meiryo UI" panose="020B0604030504040204" pitchFamily="50" charset="-128"/>
                <a:ea typeface="Meiryo UI" panose="020B0604030504040204" pitchFamily="50" charset="-128"/>
              </a:rPr>
              <a:t>：</a:t>
            </a:r>
            <a:r>
              <a:rPr lang="en-US" altLang="ja-JP" sz="1200" dirty="0" smtClean="0">
                <a:latin typeface="Meiryo UI" panose="020B0604030504040204" pitchFamily="50" charset="-128"/>
                <a:ea typeface="Meiryo UI" panose="020B0604030504040204" pitchFamily="50" charset="-128"/>
              </a:rPr>
              <a:t>00</a:t>
            </a:r>
            <a:endParaRPr kumimoji="1" lang="ja-JP" altLang="en-US" sz="1200" dirty="0">
              <a:latin typeface="Meiryo UI" panose="020B0604030504040204" pitchFamily="50" charset="-128"/>
              <a:ea typeface="Meiryo UI" panose="020B0604030504040204" pitchFamily="50" charset="-128"/>
            </a:endParaRPr>
          </a:p>
        </p:txBody>
      </p:sp>
      <p:sp>
        <p:nvSpPr>
          <p:cNvPr id="22" name="テキスト ボックス 21"/>
          <p:cNvSpPr txBox="1"/>
          <p:nvPr/>
        </p:nvSpPr>
        <p:spPr>
          <a:xfrm>
            <a:off x="734368" y="9431210"/>
            <a:ext cx="5389264" cy="261610"/>
          </a:xfrm>
          <a:prstGeom prst="rect">
            <a:avLst/>
          </a:prstGeom>
          <a:noFill/>
        </p:spPr>
        <p:txBody>
          <a:bodyPr wrap="square" rtlCol="0">
            <a:spAutoFit/>
          </a:bodyPr>
          <a:lstStyle/>
          <a:p>
            <a:r>
              <a:rPr lang="en-US" altLang="ja-JP" sz="11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詳しいサービスの内容、適用条件につきましてはＮＣＴホームページで随時、掲載いたします。</a:t>
            </a:r>
            <a:endParaRPr kumimoji="1" lang="ja-JP" altLang="en-US" sz="1100" dirty="0">
              <a:latin typeface="Meiryo UI" panose="020B0604030504040204" pitchFamily="50" charset="-128"/>
              <a:ea typeface="Meiryo UI" panose="020B0604030504040204" pitchFamily="50" charset="-128"/>
              <a:cs typeface="Meiryo UI" panose="020B0604030504040204" pitchFamily="50" charset="-128"/>
            </a:endParaRPr>
          </a:p>
        </p:txBody>
      </p:sp>
      <p:graphicFrame>
        <p:nvGraphicFramePr>
          <p:cNvPr id="10" name="表 9"/>
          <p:cNvGraphicFramePr>
            <a:graphicFrameLocks noGrp="1"/>
          </p:cNvGraphicFramePr>
          <p:nvPr>
            <p:extLst>
              <p:ext uri="{D42A27DB-BD31-4B8C-83A1-F6EECF244321}">
                <p14:modId xmlns:p14="http://schemas.microsoft.com/office/powerpoint/2010/main" val="3240435018"/>
              </p:ext>
            </p:extLst>
          </p:nvPr>
        </p:nvGraphicFramePr>
        <p:xfrm>
          <a:off x="1546120" y="6368912"/>
          <a:ext cx="3765761" cy="2107726"/>
        </p:xfrm>
        <a:graphic>
          <a:graphicData uri="http://schemas.openxmlformats.org/drawingml/2006/table">
            <a:tbl>
              <a:tblPr firstCol="1">
                <a:tableStyleId>{073A0DAA-6AF3-43AB-8588-CEC1D06C72B9}</a:tableStyleId>
              </a:tblPr>
              <a:tblGrid>
                <a:gridCol w="966099">
                  <a:extLst>
                    <a:ext uri="{9D8B030D-6E8A-4147-A177-3AD203B41FA5}">
                      <a16:colId xmlns:a16="http://schemas.microsoft.com/office/drawing/2014/main" val="20000"/>
                    </a:ext>
                  </a:extLst>
                </a:gridCol>
                <a:gridCol w="2799662">
                  <a:extLst>
                    <a:ext uri="{9D8B030D-6E8A-4147-A177-3AD203B41FA5}">
                      <a16:colId xmlns:a16="http://schemas.microsoft.com/office/drawing/2014/main" val="20001"/>
                    </a:ext>
                  </a:extLst>
                </a:gridCol>
              </a:tblGrid>
              <a:tr h="304179">
                <a:tc>
                  <a:txBody>
                    <a:bodyPr/>
                    <a:lstStyle/>
                    <a:p>
                      <a:pPr algn="ctr"/>
                      <a:r>
                        <a:rPr kumimoji="1" lang="ja-JP" altLang="en-US" sz="1200" b="0" dirty="0">
                          <a:solidFill>
                            <a:schemeClr val="bg1"/>
                          </a:solidFill>
                          <a:latin typeface="Meiryo UI" panose="020B0604030504040204" pitchFamily="50" charset="-128"/>
                          <a:ea typeface="Meiryo UI" panose="020B0604030504040204" pitchFamily="50" charset="-128"/>
                        </a:rPr>
                        <a:t>提供サービス</a:t>
                      </a:r>
                    </a:p>
                  </a:txBody>
                  <a:tcPr marL="59187" marR="59187" marT="29594" marB="29594" anchor="ctr">
                    <a:solidFill>
                      <a:schemeClr val="tx1">
                        <a:lumMod val="65000"/>
                        <a:lumOff val="35000"/>
                      </a:schemeClr>
                    </a:solidFill>
                  </a:tcPr>
                </a:tc>
                <a:tc>
                  <a:txBody>
                    <a:bodyPr/>
                    <a:lstStyle/>
                    <a:p>
                      <a:r>
                        <a:rPr lang="ja-JP" altLang="en-US" sz="1200" b="0" strike="noStrike" dirty="0" smtClean="0">
                          <a:solidFill>
                            <a:schemeClr val="tx1"/>
                          </a:solidFill>
                          <a:latin typeface="Meiryo UI" panose="020B0604030504040204" pitchFamily="50" charset="-128"/>
                          <a:ea typeface="Meiryo UI" panose="020B0604030504040204" pitchFamily="50" charset="-128"/>
                        </a:rPr>
                        <a:t>ＮＣＴ子育て</a:t>
                      </a:r>
                      <a:r>
                        <a:rPr lang="ja-JP" altLang="en-US" sz="1200" b="0" strike="noStrike" dirty="0">
                          <a:solidFill>
                            <a:schemeClr val="tx1"/>
                          </a:solidFill>
                          <a:latin typeface="Meiryo UI" panose="020B0604030504040204" pitchFamily="50" charset="-128"/>
                          <a:ea typeface="Meiryo UI" panose="020B0604030504040204" pitchFamily="50" charset="-128"/>
                        </a:rPr>
                        <a:t>応援</a:t>
                      </a:r>
                      <a:r>
                        <a:rPr lang="ja-JP" altLang="en-US" sz="1200" b="0" strike="noStrike" dirty="0" smtClean="0">
                          <a:solidFill>
                            <a:schemeClr val="tx1"/>
                          </a:solidFill>
                          <a:latin typeface="Meiryo UI" panose="020B0604030504040204" pitchFamily="50" charset="-128"/>
                          <a:ea typeface="Meiryo UI" panose="020B0604030504040204" pitchFamily="50" charset="-128"/>
                        </a:rPr>
                        <a:t>割</a:t>
                      </a:r>
                      <a:endParaRPr kumimoji="1" lang="ja-JP" altLang="en-US" sz="1200" b="0" strike="noStrike" dirty="0">
                        <a:solidFill>
                          <a:schemeClr val="tx1"/>
                        </a:solidFill>
                        <a:latin typeface="Meiryo UI" panose="020B0604030504040204" pitchFamily="50" charset="-128"/>
                        <a:ea typeface="Meiryo UI" panose="020B0604030504040204" pitchFamily="50" charset="-128"/>
                      </a:endParaRPr>
                    </a:p>
                  </a:txBody>
                  <a:tcPr marL="59187" marR="59187" marT="29594" marB="29594" anchor="ctr"/>
                </a:tc>
                <a:extLst>
                  <a:ext uri="{0D108BD9-81ED-4DB2-BD59-A6C34878D82A}">
                    <a16:rowId xmlns:a16="http://schemas.microsoft.com/office/drawing/2014/main" val="10000"/>
                  </a:ext>
                </a:extLst>
              </a:tr>
              <a:tr h="304179">
                <a:tc>
                  <a:txBody>
                    <a:bodyPr/>
                    <a:lstStyle/>
                    <a:p>
                      <a:pPr algn="ctr"/>
                      <a:r>
                        <a:rPr kumimoji="1" lang="ja-JP" altLang="en-US" sz="1200" b="0" dirty="0">
                          <a:solidFill>
                            <a:schemeClr val="bg1"/>
                          </a:solidFill>
                          <a:latin typeface="Meiryo UI" panose="020B0604030504040204" pitchFamily="50" charset="-128"/>
                          <a:ea typeface="Meiryo UI" panose="020B0604030504040204" pitchFamily="50" charset="-128"/>
                        </a:rPr>
                        <a:t>提供開始日</a:t>
                      </a:r>
                    </a:p>
                  </a:txBody>
                  <a:tcPr marL="59187" marR="59187" marT="29594" marB="29594" anchor="ctr">
                    <a:solidFill>
                      <a:schemeClr val="tx1">
                        <a:lumMod val="65000"/>
                        <a:lumOff val="35000"/>
                      </a:schemeClr>
                    </a:solidFill>
                  </a:tcPr>
                </a:tc>
                <a:tc>
                  <a:txBody>
                    <a:bodyPr/>
                    <a:lstStyle/>
                    <a:p>
                      <a:r>
                        <a:rPr kumimoji="1" lang="en-US" altLang="ja-JP" sz="1200" b="0" dirty="0">
                          <a:solidFill>
                            <a:schemeClr val="tx1"/>
                          </a:solidFill>
                          <a:latin typeface="Meiryo UI" panose="020B0604030504040204" pitchFamily="50" charset="-128"/>
                          <a:ea typeface="Meiryo UI" panose="020B0604030504040204" pitchFamily="50" charset="-128"/>
                        </a:rPr>
                        <a:t>2022</a:t>
                      </a:r>
                      <a:r>
                        <a:rPr kumimoji="1" lang="ja-JP" altLang="en-US" sz="1200" b="0" dirty="0">
                          <a:solidFill>
                            <a:schemeClr val="tx1"/>
                          </a:solidFill>
                          <a:latin typeface="Meiryo UI" panose="020B0604030504040204" pitchFamily="50" charset="-128"/>
                          <a:ea typeface="Meiryo UI" panose="020B0604030504040204" pitchFamily="50" charset="-128"/>
                        </a:rPr>
                        <a:t>年</a:t>
                      </a:r>
                      <a:r>
                        <a:rPr kumimoji="1" lang="en-US" altLang="ja-JP" sz="1200" b="0" dirty="0">
                          <a:solidFill>
                            <a:schemeClr val="tx1"/>
                          </a:solidFill>
                          <a:latin typeface="Meiryo UI" panose="020B0604030504040204" pitchFamily="50" charset="-128"/>
                          <a:ea typeface="Meiryo UI" panose="020B0604030504040204" pitchFamily="50" charset="-128"/>
                        </a:rPr>
                        <a:t>3</a:t>
                      </a:r>
                      <a:r>
                        <a:rPr kumimoji="1" lang="ja-JP" altLang="en-US" sz="1200" b="0" dirty="0" smtClean="0">
                          <a:solidFill>
                            <a:schemeClr val="tx1"/>
                          </a:solidFill>
                          <a:latin typeface="Meiryo UI" panose="020B0604030504040204" pitchFamily="50" charset="-128"/>
                          <a:ea typeface="Meiryo UI" panose="020B0604030504040204" pitchFamily="50" charset="-128"/>
                        </a:rPr>
                        <a:t>月</a:t>
                      </a:r>
                      <a:r>
                        <a:rPr kumimoji="1" lang="en-US" altLang="ja-JP" sz="1200" b="0" dirty="0" smtClean="0">
                          <a:solidFill>
                            <a:schemeClr val="tx1"/>
                          </a:solidFill>
                          <a:latin typeface="Meiryo UI" panose="020B0604030504040204" pitchFamily="50" charset="-128"/>
                          <a:ea typeface="Meiryo UI" panose="020B0604030504040204" pitchFamily="50" charset="-128"/>
                        </a:rPr>
                        <a:t>28</a:t>
                      </a:r>
                      <a:r>
                        <a:rPr kumimoji="1" lang="ja-JP" altLang="en-US" sz="1200" b="0" dirty="0" smtClean="0">
                          <a:solidFill>
                            <a:schemeClr val="tx1"/>
                          </a:solidFill>
                          <a:latin typeface="Meiryo UI" panose="020B0604030504040204" pitchFamily="50" charset="-128"/>
                          <a:ea typeface="Meiryo UI" panose="020B0604030504040204" pitchFamily="50" charset="-128"/>
                        </a:rPr>
                        <a:t>日</a:t>
                      </a:r>
                      <a:r>
                        <a:rPr kumimoji="1" lang="en-US" altLang="ja-JP" sz="1200" b="0" dirty="0" smtClean="0">
                          <a:solidFill>
                            <a:schemeClr val="tx1"/>
                          </a:solidFill>
                          <a:latin typeface="Meiryo UI" panose="020B0604030504040204" pitchFamily="50" charset="-128"/>
                          <a:ea typeface="Meiryo UI" panose="020B0604030504040204" pitchFamily="50" charset="-128"/>
                        </a:rPr>
                        <a:t>(</a:t>
                      </a:r>
                      <a:r>
                        <a:rPr kumimoji="1" lang="ja-JP" altLang="en-US" sz="1200" b="0" dirty="0" smtClean="0">
                          <a:solidFill>
                            <a:schemeClr val="tx1"/>
                          </a:solidFill>
                          <a:latin typeface="Meiryo UI" panose="020B0604030504040204" pitchFamily="50" charset="-128"/>
                          <a:ea typeface="Meiryo UI" panose="020B0604030504040204" pitchFamily="50" charset="-128"/>
                        </a:rPr>
                        <a:t>月</a:t>
                      </a:r>
                      <a:r>
                        <a:rPr kumimoji="1" lang="en-US" altLang="ja-JP" sz="1200" b="0" dirty="0" smtClean="0">
                          <a:solidFill>
                            <a:schemeClr val="tx1"/>
                          </a:solidFill>
                          <a:latin typeface="Meiryo UI" panose="020B0604030504040204" pitchFamily="50" charset="-128"/>
                          <a:ea typeface="Meiryo UI" panose="020B0604030504040204" pitchFamily="50" charset="-128"/>
                        </a:rPr>
                        <a:t>)11:00</a:t>
                      </a:r>
                      <a:r>
                        <a:rPr kumimoji="1" lang="ja-JP" altLang="en-US" sz="1200" b="0" dirty="0" smtClean="0">
                          <a:solidFill>
                            <a:schemeClr val="tx1"/>
                          </a:solidFill>
                          <a:latin typeface="Meiryo UI" panose="020B0604030504040204" pitchFamily="50" charset="-128"/>
                          <a:ea typeface="Meiryo UI" panose="020B0604030504040204" pitchFamily="50" charset="-128"/>
                        </a:rPr>
                        <a:t>～</a:t>
                      </a:r>
                      <a:endParaRPr kumimoji="1" lang="ja-JP" altLang="en-US" sz="1200" b="0" dirty="0">
                        <a:solidFill>
                          <a:schemeClr val="tx1"/>
                        </a:solidFill>
                        <a:latin typeface="Meiryo UI" panose="020B0604030504040204" pitchFamily="50" charset="-128"/>
                        <a:ea typeface="Meiryo UI" panose="020B0604030504040204" pitchFamily="50" charset="-128"/>
                      </a:endParaRPr>
                    </a:p>
                  </a:txBody>
                  <a:tcPr marL="59187" marR="59187" marT="29594" marB="29594" anchor="ctr"/>
                </a:tc>
                <a:extLst>
                  <a:ext uri="{0D108BD9-81ED-4DB2-BD59-A6C34878D82A}">
                    <a16:rowId xmlns:a16="http://schemas.microsoft.com/office/drawing/2014/main" val="10001"/>
                  </a:ext>
                </a:extLst>
              </a:tr>
              <a:tr h="1137185">
                <a:tc>
                  <a:txBody>
                    <a:bodyPr/>
                    <a:lstStyle/>
                    <a:p>
                      <a:pPr algn="ctr"/>
                      <a:r>
                        <a:rPr kumimoji="1" lang="ja-JP" altLang="en-US" sz="1200" b="0" dirty="0">
                          <a:solidFill>
                            <a:schemeClr val="bg1"/>
                          </a:solidFill>
                          <a:latin typeface="Meiryo UI" panose="020B0604030504040204" pitchFamily="50" charset="-128"/>
                          <a:ea typeface="Meiryo UI" panose="020B0604030504040204" pitchFamily="50" charset="-128"/>
                        </a:rPr>
                        <a:t>申込方法</a:t>
                      </a:r>
                    </a:p>
                  </a:txBody>
                  <a:tcPr marL="59187" marR="59187" marT="29594" marB="29594" anchor="ctr">
                    <a:solidFill>
                      <a:schemeClr val="tx1">
                        <a:lumMod val="65000"/>
                        <a:lumOff val="35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200" b="0" kern="100" dirty="0" smtClean="0">
                          <a:solidFill>
                            <a:schemeClr val="tx1"/>
                          </a:solidFill>
                          <a:effectLst/>
                          <a:latin typeface="Meiryo UI" panose="020B0604030504040204" pitchFamily="50" charset="-128"/>
                          <a:ea typeface="Meiryo UI" panose="020B0604030504040204" pitchFamily="50" charset="-128"/>
                        </a:rPr>
                        <a:t>ＮＣＴの</a:t>
                      </a:r>
                      <a:r>
                        <a:rPr lang="en-US" altLang="ja-JP" sz="1200" b="0" kern="100" dirty="0">
                          <a:solidFill>
                            <a:schemeClr val="tx1"/>
                          </a:solidFill>
                          <a:effectLst/>
                          <a:latin typeface="Meiryo UI" panose="020B0604030504040204" pitchFamily="50" charset="-128"/>
                          <a:ea typeface="Meiryo UI" panose="020B0604030504040204" pitchFamily="50" charset="-128"/>
                        </a:rPr>
                        <a:t>web</a:t>
                      </a:r>
                      <a:r>
                        <a:rPr lang="ja-JP" altLang="en-US" sz="1200" b="0" kern="100" dirty="0">
                          <a:solidFill>
                            <a:schemeClr val="tx1"/>
                          </a:solidFill>
                          <a:effectLst/>
                          <a:latin typeface="Meiryo UI" panose="020B0604030504040204" pitchFamily="50" charset="-128"/>
                          <a:ea typeface="Meiryo UI" panose="020B0604030504040204" pitchFamily="50" charset="-128"/>
                        </a:rPr>
                        <a:t>サイトからお申込下さい</a:t>
                      </a:r>
                      <a:r>
                        <a:rPr lang="ja-JP" altLang="en-US" sz="1200" b="0" kern="100" dirty="0" smtClean="0">
                          <a:solidFill>
                            <a:schemeClr val="tx1"/>
                          </a:solidFill>
                          <a:effectLst/>
                          <a:latin typeface="Meiryo UI" panose="020B0604030504040204" pitchFamily="50" charset="-128"/>
                          <a:ea typeface="Meiryo UI" panose="020B0604030504040204" pitchFamily="50" charset="-128"/>
                        </a:rPr>
                        <a:t>。</a:t>
                      </a:r>
                      <a:endParaRPr lang="en-US" altLang="ja-JP" sz="1200" b="0" kern="100" dirty="0" smtClean="0">
                        <a:solidFill>
                          <a:schemeClr val="tx1"/>
                        </a:solidFill>
                        <a:effectLst/>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altLang="ja-JP" sz="1200" b="0" kern="100" dirty="0" smtClean="0">
                        <a:solidFill>
                          <a:schemeClr val="tx1"/>
                        </a:solidFill>
                        <a:effectLst/>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altLang="ja-JP" sz="1200" b="0" kern="100" dirty="0" smtClean="0">
                        <a:solidFill>
                          <a:schemeClr val="tx1"/>
                        </a:solidFill>
                        <a:effectLst/>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altLang="ja-JP" sz="1200" b="0" kern="100" dirty="0" smtClean="0">
                        <a:solidFill>
                          <a:schemeClr val="tx1"/>
                        </a:solidFill>
                        <a:effectLst/>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altLang="ja-JP" sz="1200" b="0" kern="100" dirty="0" smtClean="0">
                        <a:solidFill>
                          <a:schemeClr val="tx1"/>
                        </a:solidFill>
                        <a:effectLst/>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altLang="ja-JP" sz="1200" b="0" kern="100" dirty="0" smtClean="0">
                        <a:solidFill>
                          <a:schemeClr val="tx1"/>
                        </a:solidFill>
                        <a:effectLst/>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altLang="ja-JP" sz="1200" b="0" kern="100" dirty="0" smtClean="0">
                        <a:solidFill>
                          <a:schemeClr val="tx1"/>
                        </a:solidFill>
                        <a:effectLst/>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altLang="ja-JP" sz="1050" b="0" kern="100" dirty="0" smtClean="0">
                          <a:solidFill>
                            <a:schemeClr val="tx1"/>
                          </a:solidFill>
                          <a:effectLst/>
                          <a:latin typeface="Meiryo UI" panose="020B0604030504040204" pitchFamily="50" charset="-128"/>
                          <a:ea typeface="Meiryo UI" panose="020B0604030504040204" pitchFamily="50" charset="-128"/>
                        </a:rPr>
                        <a:t>※web</a:t>
                      </a:r>
                      <a:r>
                        <a:rPr lang="ja-JP" altLang="en-US" sz="1050" b="0" kern="100" dirty="0" smtClean="0">
                          <a:solidFill>
                            <a:schemeClr val="tx1"/>
                          </a:solidFill>
                          <a:effectLst/>
                          <a:latin typeface="Meiryo UI" panose="020B0604030504040204" pitchFamily="50" charset="-128"/>
                          <a:ea typeface="Meiryo UI" panose="020B0604030504040204" pitchFamily="50" charset="-128"/>
                        </a:rPr>
                        <a:t>サイトは</a:t>
                      </a:r>
                      <a:r>
                        <a:rPr lang="en-US" altLang="ja-JP" sz="1050" b="0" kern="100" dirty="0" smtClean="0">
                          <a:solidFill>
                            <a:schemeClr val="tx1"/>
                          </a:solidFill>
                          <a:effectLst/>
                          <a:latin typeface="Meiryo UI" panose="020B0604030504040204" pitchFamily="50" charset="-128"/>
                          <a:ea typeface="Meiryo UI" panose="020B0604030504040204" pitchFamily="50" charset="-128"/>
                        </a:rPr>
                        <a:t>2</a:t>
                      </a:r>
                      <a:r>
                        <a:rPr lang="ja-JP" altLang="en-US" sz="1050" b="0" kern="100" dirty="0" smtClean="0">
                          <a:solidFill>
                            <a:schemeClr val="tx1"/>
                          </a:solidFill>
                          <a:effectLst/>
                          <a:latin typeface="Meiryo UI" panose="020B0604030504040204" pitchFamily="50" charset="-128"/>
                          <a:ea typeface="Meiryo UI" panose="020B0604030504040204" pitchFamily="50" charset="-128"/>
                        </a:rPr>
                        <a:t>月</a:t>
                      </a:r>
                      <a:r>
                        <a:rPr lang="en-US" altLang="ja-JP" sz="1050" b="0" kern="100" dirty="0" smtClean="0">
                          <a:solidFill>
                            <a:schemeClr val="tx1"/>
                          </a:solidFill>
                          <a:effectLst/>
                          <a:latin typeface="Meiryo UI" panose="020B0604030504040204" pitchFamily="50" charset="-128"/>
                          <a:ea typeface="Meiryo UI" panose="020B0604030504040204" pitchFamily="50" charset="-128"/>
                        </a:rPr>
                        <a:t>22</a:t>
                      </a:r>
                      <a:r>
                        <a:rPr lang="ja-JP" altLang="en-US" sz="1050" b="0" kern="100" dirty="0" smtClean="0">
                          <a:solidFill>
                            <a:schemeClr val="tx1"/>
                          </a:solidFill>
                          <a:effectLst/>
                          <a:latin typeface="Meiryo UI" panose="020B0604030504040204" pitchFamily="50" charset="-128"/>
                          <a:ea typeface="Meiryo UI" panose="020B0604030504040204" pitchFamily="50" charset="-128"/>
                        </a:rPr>
                        <a:t>日</a:t>
                      </a:r>
                      <a:r>
                        <a:rPr lang="en-US" altLang="ja-JP" sz="1050" b="0" kern="100" dirty="0" smtClean="0">
                          <a:solidFill>
                            <a:schemeClr val="tx1"/>
                          </a:solidFill>
                          <a:effectLst/>
                          <a:latin typeface="Meiryo UI" panose="020B0604030504040204" pitchFamily="50" charset="-128"/>
                          <a:ea typeface="Meiryo UI" panose="020B0604030504040204" pitchFamily="50" charset="-128"/>
                        </a:rPr>
                        <a:t>(</a:t>
                      </a:r>
                      <a:r>
                        <a:rPr lang="ja-JP" altLang="en-US" sz="1050" b="0" kern="100" dirty="0" smtClean="0">
                          <a:solidFill>
                            <a:schemeClr val="tx1"/>
                          </a:solidFill>
                          <a:effectLst/>
                          <a:latin typeface="Meiryo UI" panose="020B0604030504040204" pitchFamily="50" charset="-128"/>
                          <a:ea typeface="Meiryo UI" panose="020B0604030504040204" pitchFamily="50" charset="-128"/>
                        </a:rPr>
                        <a:t>火</a:t>
                      </a:r>
                      <a:r>
                        <a:rPr lang="en-US" altLang="ja-JP" sz="1050" b="0" kern="100" dirty="0" smtClean="0">
                          <a:solidFill>
                            <a:schemeClr val="tx1"/>
                          </a:solidFill>
                          <a:effectLst/>
                          <a:latin typeface="Meiryo UI" panose="020B0604030504040204" pitchFamily="50" charset="-128"/>
                          <a:ea typeface="Meiryo UI" panose="020B0604030504040204" pitchFamily="50" charset="-128"/>
                        </a:rPr>
                        <a:t>)11:00</a:t>
                      </a:r>
                      <a:r>
                        <a:rPr lang="ja-JP" altLang="en-US" sz="1050" b="0" kern="100" dirty="0" smtClean="0">
                          <a:solidFill>
                            <a:schemeClr val="tx1"/>
                          </a:solidFill>
                          <a:effectLst/>
                          <a:latin typeface="Meiryo UI" panose="020B0604030504040204" pitchFamily="50" charset="-128"/>
                          <a:ea typeface="Meiryo UI" panose="020B0604030504040204" pitchFamily="50" charset="-128"/>
                        </a:rPr>
                        <a:t>頃公開予定</a:t>
                      </a:r>
                      <a:endParaRPr kumimoji="1" lang="ja-JP" altLang="en-US" sz="1050" b="0" dirty="0">
                        <a:solidFill>
                          <a:schemeClr val="tx1"/>
                        </a:solidFill>
                        <a:latin typeface="Meiryo UI" panose="020B0604030504040204" pitchFamily="50" charset="-128"/>
                        <a:ea typeface="Meiryo UI" panose="020B0604030504040204" pitchFamily="50" charset="-128"/>
                      </a:endParaRPr>
                    </a:p>
                  </a:txBody>
                  <a:tcPr marL="59187" marR="59187" marT="29594" marB="29594"/>
                </a:tc>
                <a:extLst>
                  <a:ext uri="{0D108BD9-81ED-4DB2-BD59-A6C34878D82A}">
                    <a16:rowId xmlns:a16="http://schemas.microsoft.com/office/drawing/2014/main" val="10002"/>
                  </a:ext>
                </a:extLst>
              </a:tr>
            </a:tbl>
          </a:graphicData>
        </a:graphic>
      </p:graphicFrame>
      <p:pic>
        <p:nvPicPr>
          <p:cNvPr id="12" name="図 11"/>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628800" y="186993"/>
            <a:ext cx="922943" cy="743806"/>
          </a:xfrm>
          <a:prstGeom prst="rect">
            <a:avLst/>
          </a:prstGeom>
        </p:spPr>
      </p:pic>
      <p:pic>
        <p:nvPicPr>
          <p:cNvPr id="13" name="図 12"/>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3295284" y="7293948"/>
            <a:ext cx="899412" cy="899412"/>
          </a:xfrm>
          <a:prstGeom prst="rect">
            <a:avLst/>
          </a:prstGeom>
        </p:spPr>
      </p:pic>
    </p:spTree>
    <p:extLst>
      <p:ext uri="{BB962C8B-B14F-4D97-AF65-F5344CB8AC3E}">
        <p14:creationId xmlns:p14="http://schemas.microsoft.com/office/powerpoint/2010/main" val="132211235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グループ化 1"/>
          <p:cNvGrpSpPr/>
          <p:nvPr/>
        </p:nvGrpSpPr>
        <p:grpSpPr>
          <a:xfrm>
            <a:off x="656394" y="8913440"/>
            <a:ext cx="5760938" cy="864096"/>
            <a:chOff x="705354" y="3223533"/>
            <a:chExt cx="5760938" cy="864096"/>
          </a:xfrm>
        </p:grpSpPr>
        <p:sp>
          <p:nvSpPr>
            <p:cNvPr id="25" name="Text Box 546"/>
            <p:cNvSpPr txBox="1">
              <a:spLocks noChangeArrowheads="1"/>
            </p:cNvSpPr>
            <p:nvPr/>
          </p:nvSpPr>
          <p:spPr bwMode="auto">
            <a:xfrm>
              <a:off x="757742" y="3223533"/>
              <a:ext cx="18415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kumimoji="1" sz="2400">
                  <a:solidFill>
                    <a:schemeClr val="tx1"/>
                  </a:solidFill>
                  <a:latin typeface="Arial" pitchFamily="34" charset="0"/>
                  <a:ea typeface="ＭＳ Ｐゴシック" pitchFamily="50" charset="-128"/>
                </a:defRPr>
              </a:lvl1pPr>
              <a:lvl2pPr marL="742950" indent="-285750">
                <a:defRPr kumimoji="1" sz="2400">
                  <a:solidFill>
                    <a:schemeClr val="tx1"/>
                  </a:solidFill>
                  <a:latin typeface="Arial" pitchFamily="34" charset="0"/>
                  <a:ea typeface="ＭＳ Ｐゴシック" pitchFamily="50" charset="-128"/>
                </a:defRPr>
              </a:lvl2pPr>
              <a:lvl3pPr marL="1143000" indent="-228600">
                <a:defRPr kumimoji="1" sz="2400">
                  <a:solidFill>
                    <a:schemeClr val="tx1"/>
                  </a:solidFill>
                  <a:latin typeface="Arial" pitchFamily="34" charset="0"/>
                  <a:ea typeface="ＭＳ Ｐゴシック" pitchFamily="50" charset="-128"/>
                </a:defRPr>
              </a:lvl3pPr>
              <a:lvl4pPr marL="1600200" indent="-228600">
                <a:defRPr kumimoji="1" sz="2400">
                  <a:solidFill>
                    <a:schemeClr val="tx1"/>
                  </a:solidFill>
                  <a:latin typeface="Arial" pitchFamily="34" charset="0"/>
                  <a:ea typeface="ＭＳ Ｐゴシック" pitchFamily="50" charset="-128"/>
                </a:defRPr>
              </a:lvl4pPr>
              <a:lvl5pPr marL="2057400" indent="-228600">
                <a:defRPr kumimoji="1" sz="2400">
                  <a:solidFill>
                    <a:schemeClr val="tx1"/>
                  </a:solidFill>
                  <a:latin typeface="Arial" pitchFamily="34" charset="0"/>
                  <a:ea typeface="ＭＳ Ｐゴシック" pitchFamily="50" charset="-128"/>
                </a:defRPr>
              </a:lvl5pPr>
              <a:lvl6pPr marL="2514600" indent="-228600" fontAlgn="base">
                <a:spcBef>
                  <a:spcPct val="0"/>
                </a:spcBef>
                <a:spcAft>
                  <a:spcPct val="0"/>
                </a:spcAft>
                <a:defRPr kumimoji="1" sz="2400">
                  <a:solidFill>
                    <a:schemeClr val="tx1"/>
                  </a:solidFill>
                  <a:latin typeface="Arial" pitchFamily="34" charset="0"/>
                  <a:ea typeface="ＭＳ Ｐゴシック" pitchFamily="50" charset="-128"/>
                </a:defRPr>
              </a:lvl6pPr>
              <a:lvl7pPr marL="2971800" indent="-228600" fontAlgn="base">
                <a:spcBef>
                  <a:spcPct val="0"/>
                </a:spcBef>
                <a:spcAft>
                  <a:spcPct val="0"/>
                </a:spcAft>
                <a:defRPr kumimoji="1" sz="2400">
                  <a:solidFill>
                    <a:schemeClr val="tx1"/>
                  </a:solidFill>
                  <a:latin typeface="Arial" pitchFamily="34" charset="0"/>
                  <a:ea typeface="ＭＳ Ｐゴシック" pitchFamily="50" charset="-128"/>
                </a:defRPr>
              </a:lvl7pPr>
              <a:lvl8pPr marL="3429000" indent="-228600" fontAlgn="base">
                <a:spcBef>
                  <a:spcPct val="0"/>
                </a:spcBef>
                <a:spcAft>
                  <a:spcPct val="0"/>
                </a:spcAft>
                <a:defRPr kumimoji="1" sz="2400">
                  <a:solidFill>
                    <a:schemeClr val="tx1"/>
                  </a:solidFill>
                  <a:latin typeface="Arial" pitchFamily="34" charset="0"/>
                  <a:ea typeface="ＭＳ Ｐゴシック" pitchFamily="50" charset="-128"/>
                </a:defRPr>
              </a:lvl8pPr>
              <a:lvl9pPr marL="3886200" indent="-228600" fontAlgn="base">
                <a:spcBef>
                  <a:spcPct val="0"/>
                </a:spcBef>
                <a:spcAft>
                  <a:spcPct val="0"/>
                </a:spcAft>
                <a:defRPr kumimoji="1" sz="2400">
                  <a:solidFill>
                    <a:schemeClr val="tx1"/>
                  </a:solidFill>
                  <a:latin typeface="Arial" pitchFamily="34" charset="0"/>
                  <a:ea typeface="ＭＳ Ｐゴシック" pitchFamily="50" charset="-128"/>
                </a:defRPr>
              </a:lvl9pPr>
            </a:lstStyle>
            <a:p>
              <a:endParaRPr lang="ja-JP" altLang="en-US" sz="1800"/>
            </a:p>
          </p:txBody>
        </p:sp>
        <p:pic>
          <p:nvPicPr>
            <p:cNvPr id="26" name="図 21" descr="CCj NCT.jp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705354" y="3576394"/>
              <a:ext cx="855663" cy="460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7" name="テキスト ボックス 17"/>
            <p:cNvSpPr txBox="1">
              <a:spLocks noChangeArrowheads="1"/>
            </p:cNvSpPr>
            <p:nvPr/>
          </p:nvSpPr>
          <p:spPr bwMode="auto">
            <a:xfrm>
              <a:off x="1857879" y="3687519"/>
              <a:ext cx="4608413"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kumimoji="1" sz="2400">
                  <a:solidFill>
                    <a:schemeClr val="tx1"/>
                  </a:solidFill>
                  <a:latin typeface="Arial" pitchFamily="34" charset="0"/>
                  <a:ea typeface="ＭＳ Ｐゴシック" pitchFamily="50" charset="-128"/>
                </a:defRPr>
              </a:lvl1pPr>
              <a:lvl2pPr marL="742950" indent="-285750">
                <a:defRPr kumimoji="1" sz="2400">
                  <a:solidFill>
                    <a:schemeClr val="tx1"/>
                  </a:solidFill>
                  <a:latin typeface="Arial" pitchFamily="34" charset="0"/>
                  <a:ea typeface="ＭＳ Ｐゴシック" pitchFamily="50" charset="-128"/>
                </a:defRPr>
              </a:lvl2pPr>
              <a:lvl3pPr marL="1143000" indent="-228600">
                <a:defRPr kumimoji="1" sz="2400">
                  <a:solidFill>
                    <a:schemeClr val="tx1"/>
                  </a:solidFill>
                  <a:latin typeface="Arial" pitchFamily="34" charset="0"/>
                  <a:ea typeface="ＭＳ Ｐゴシック" pitchFamily="50" charset="-128"/>
                </a:defRPr>
              </a:lvl3pPr>
              <a:lvl4pPr marL="1600200" indent="-228600">
                <a:defRPr kumimoji="1" sz="2400">
                  <a:solidFill>
                    <a:schemeClr val="tx1"/>
                  </a:solidFill>
                  <a:latin typeface="Arial" pitchFamily="34" charset="0"/>
                  <a:ea typeface="ＭＳ Ｐゴシック" pitchFamily="50" charset="-128"/>
                </a:defRPr>
              </a:lvl4pPr>
              <a:lvl5pPr marL="2057400" indent="-228600">
                <a:defRPr kumimoji="1" sz="2400">
                  <a:solidFill>
                    <a:schemeClr val="tx1"/>
                  </a:solidFill>
                  <a:latin typeface="Arial" pitchFamily="34" charset="0"/>
                  <a:ea typeface="ＭＳ Ｐゴシック" pitchFamily="50" charset="-128"/>
                </a:defRPr>
              </a:lvl5pPr>
              <a:lvl6pPr marL="2514600" indent="-228600" fontAlgn="base">
                <a:spcBef>
                  <a:spcPct val="0"/>
                </a:spcBef>
                <a:spcAft>
                  <a:spcPct val="0"/>
                </a:spcAft>
                <a:defRPr kumimoji="1" sz="2400">
                  <a:solidFill>
                    <a:schemeClr val="tx1"/>
                  </a:solidFill>
                  <a:latin typeface="Arial" pitchFamily="34" charset="0"/>
                  <a:ea typeface="ＭＳ Ｐゴシック" pitchFamily="50" charset="-128"/>
                </a:defRPr>
              </a:lvl6pPr>
              <a:lvl7pPr marL="2971800" indent="-228600" fontAlgn="base">
                <a:spcBef>
                  <a:spcPct val="0"/>
                </a:spcBef>
                <a:spcAft>
                  <a:spcPct val="0"/>
                </a:spcAft>
                <a:defRPr kumimoji="1" sz="2400">
                  <a:solidFill>
                    <a:schemeClr val="tx1"/>
                  </a:solidFill>
                  <a:latin typeface="Arial" pitchFamily="34" charset="0"/>
                  <a:ea typeface="ＭＳ Ｐゴシック" pitchFamily="50" charset="-128"/>
                </a:defRPr>
              </a:lvl7pPr>
              <a:lvl8pPr marL="3429000" indent="-228600" fontAlgn="base">
                <a:spcBef>
                  <a:spcPct val="0"/>
                </a:spcBef>
                <a:spcAft>
                  <a:spcPct val="0"/>
                </a:spcAft>
                <a:defRPr kumimoji="1" sz="2400">
                  <a:solidFill>
                    <a:schemeClr val="tx1"/>
                  </a:solidFill>
                  <a:latin typeface="Arial" pitchFamily="34" charset="0"/>
                  <a:ea typeface="ＭＳ Ｐゴシック" pitchFamily="50" charset="-128"/>
                </a:defRPr>
              </a:lvl8pPr>
              <a:lvl9pPr marL="3886200" indent="-228600" fontAlgn="base">
                <a:spcBef>
                  <a:spcPct val="0"/>
                </a:spcBef>
                <a:spcAft>
                  <a:spcPct val="0"/>
                </a:spcAft>
                <a:defRPr kumimoji="1" sz="2400">
                  <a:solidFill>
                    <a:schemeClr val="tx1"/>
                  </a:solidFill>
                  <a:latin typeface="Arial" pitchFamily="34" charset="0"/>
                  <a:ea typeface="ＭＳ Ｐゴシック" pitchFamily="50" charset="-128"/>
                </a:defRPr>
              </a:lvl9pPr>
            </a:lstStyle>
            <a:p>
              <a:r>
                <a:rPr lang="ja-JP" altLang="en-US" sz="1000" dirty="0">
                  <a:latin typeface="Meiryo UI" panose="020B0604030504040204" pitchFamily="50" charset="-128"/>
                  <a:ea typeface="Meiryo UI" panose="020B0604030504040204" pitchFamily="50" charset="-128"/>
                  <a:cs typeface="Meiryo UI" panose="020B0604030504040204" pitchFamily="50" charset="-128"/>
                </a:rPr>
                <a:t>株式会社 エヌ・シィ・ティ　　経営企画室　山本</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r>
                <a:rPr lang="en-US" altLang="ja-JP" sz="1000" dirty="0">
                  <a:latin typeface="Meiryo UI" panose="020B0604030504040204" pitchFamily="50" charset="-128"/>
                  <a:ea typeface="Meiryo UI" panose="020B0604030504040204" pitchFamily="50" charset="-128"/>
                  <a:cs typeface="Meiryo UI" panose="020B0604030504040204" pitchFamily="50" charset="-128"/>
                </a:rPr>
                <a:t>TEL</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0258-33-0909</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　　</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FAX</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0258-33-0090</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　</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E-mail</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info@nct9.co.jp</a:t>
              </a:r>
            </a:p>
          </p:txBody>
        </p:sp>
        <p:sp>
          <p:nvSpPr>
            <p:cNvPr id="28" name="テキスト ボックス 20"/>
            <p:cNvSpPr txBox="1">
              <a:spLocks noChangeArrowheads="1"/>
            </p:cNvSpPr>
            <p:nvPr/>
          </p:nvSpPr>
          <p:spPr bwMode="auto">
            <a:xfrm>
              <a:off x="1857879" y="3498527"/>
              <a:ext cx="1688283" cy="246221"/>
            </a:xfrm>
            <a:prstGeom prst="rect">
              <a:avLst/>
            </a:prstGeom>
            <a:noFill/>
            <a:ln>
              <a:noFill/>
            </a:ln>
          </p:spPr>
          <p:txBody>
            <a:bodyPr wrap="none">
              <a:spAutoFit/>
            </a:bodyP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defRPr/>
              </a:pPr>
              <a:r>
                <a:rPr lang="en-US" altLang="ja-JP" sz="10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本件に関するお問い合わせ</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a:t>
              </a:r>
              <a:endParaRPr lang="ja-JP" altLang="en-US" sz="1000" dirty="0">
                <a:latin typeface="Meiryo UI" panose="020B0604030504040204" pitchFamily="50" charset="-128"/>
                <a:ea typeface="Meiryo UI" panose="020B0604030504040204" pitchFamily="50" charset="-128"/>
                <a:cs typeface="Meiryo UI" panose="020B0604030504040204" pitchFamily="50" charset="-128"/>
              </a:endParaRPr>
            </a:p>
          </p:txBody>
        </p:sp>
      </p:grpSp>
      <p:sp>
        <p:nvSpPr>
          <p:cNvPr id="4" name="テキスト ボックス 3"/>
          <p:cNvSpPr txBox="1"/>
          <p:nvPr/>
        </p:nvSpPr>
        <p:spPr>
          <a:xfrm>
            <a:off x="211229" y="488504"/>
            <a:ext cx="2353675" cy="276999"/>
          </a:xfrm>
          <a:prstGeom prst="rect">
            <a:avLst/>
          </a:prstGeom>
          <a:noFill/>
        </p:spPr>
        <p:txBody>
          <a:bodyPr wrap="square" rtlCol="0">
            <a:spAutoFit/>
          </a:bodyPr>
          <a:lstStyle/>
          <a:p>
            <a:r>
              <a:rPr kumimoji="1" lang="ja-JP" altLang="en-US" sz="1200" dirty="0">
                <a:latin typeface="Meiryo UI" panose="020B0604030504040204" pitchFamily="50" charset="-128"/>
                <a:ea typeface="Meiryo UI" panose="020B0604030504040204" pitchFamily="50" charset="-128"/>
              </a:rPr>
              <a:t>＜</a:t>
            </a:r>
            <a:r>
              <a:rPr kumimoji="1" lang="en-US" altLang="ja-JP" sz="1200" dirty="0" smtClean="0">
                <a:latin typeface="Meiryo UI" panose="020B0604030504040204" pitchFamily="50" charset="-128"/>
                <a:ea typeface="Meiryo UI" panose="020B0604030504040204" pitchFamily="50" charset="-128"/>
              </a:rPr>
              <a:t>NCT</a:t>
            </a:r>
            <a:r>
              <a:rPr kumimoji="1" lang="ja-JP" altLang="en-US" sz="1200" dirty="0" smtClean="0">
                <a:latin typeface="Meiryo UI" panose="020B0604030504040204" pitchFamily="50" charset="-128"/>
                <a:ea typeface="Meiryo UI" panose="020B0604030504040204" pitchFamily="50" charset="-128"/>
              </a:rPr>
              <a:t>子育て応援</a:t>
            </a:r>
            <a:r>
              <a:rPr lang="ja-JP" altLang="en-US" sz="1200" dirty="0" smtClean="0">
                <a:latin typeface="Meiryo UI" panose="020B0604030504040204" pitchFamily="50" charset="-128"/>
                <a:ea typeface="Meiryo UI" panose="020B0604030504040204" pitchFamily="50" charset="-128"/>
              </a:rPr>
              <a:t>割</a:t>
            </a:r>
            <a:r>
              <a:rPr lang="ja-JP" altLang="en-US" sz="1200" dirty="0">
                <a:latin typeface="Meiryo UI" panose="020B0604030504040204" pitchFamily="50" charset="-128"/>
                <a:ea typeface="Meiryo UI" panose="020B0604030504040204" pitchFamily="50" charset="-128"/>
              </a:rPr>
              <a:t>適用条件</a:t>
            </a:r>
            <a:r>
              <a:rPr kumimoji="1" lang="ja-JP" altLang="en-US" sz="1200" dirty="0">
                <a:latin typeface="Meiryo UI" panose="020B0604030504040204" pitchFamily="50" charset="-128"/>
                <a:ea typeface="Meiryo UI" panose="020B0604030504040204" pitchFamily="50" charset="-128"/>
              </a:rPr>
              <a:t>＞</a:t>
            </a:r>
          </a:p>
        </p:txBody>
      </p:sp>
      <p:sp>
        <p:nvSpPr>
          <p:cNvPr id="11" name="正方形/長方形 10"/>
          <p:cNvSpPr/>
          <p:nvPr/>
        </p:nvSpPr>
        <p:spPr>
          <a:xfrm>
            <a:off x="5517232" y="41971"/>
            <a:ext cx="1189769" cy="215444"/>
          </a:xfrm>
          <a:prstGeom prst="rect">
            <a:avLst/>
          </a:prstGeom>
        </p:spPr>
        <p:txBody>
          <a:bodyPr wrap="square">
            <a:spAutoFit/>
          </a:bodyPr>
          <a:lstStyle/>
          <a:p>
            <a:r>
              <a:rPr lang="en-US" altLang="ja-JP" sz="800" dirty="0" smtClean="0">
                <a:latin typeface="Meiryo UI" panose="020B0604030504040204" pitchFamily="50" charset="-128"/>
                <a:ea typeface="Meiryo UI" panose="020B0604030504040204" pitchFamily="50" charset="-128"/>
              </a:rPr>
              <a:t>2022</a:t>
            </a:r>
            <a:r>
              <a:rPr lang="ja-JP" altLang="en-US" sz="800" dirty="0" smtClean="0">
                <a:latin typeface="Meiryo UI" panose="020B0604030504040204" pitchFamily="50" charset="-128"/>
                <a:ea typeface="Meiryo UI" panose="020B0604030504040204" pitchFamily="50" charset="-128"/>
              </a:rPr>
              <a:t>年</a:t>
            </a:r>
            <a:r>
              <a:rPr lang="en-US" altLang="ja-JP" sz="800" dirty="0" smtClean="0">
                <a:latin typeface="Meiryo UI" panose="020B0604030504040204" pitchFamily="50" charset="-128"/>
                <a:ea typeface="Meiryo UI" panose="020B0604030504040204" pitchFamily="50" charset="-128"/>
              </a:rPr>
              <a:t>2</a:t>
            </a:r>
            <a:r>
              <a:rPr lang="ja-JP" altLang="en-US" sz="800" dirty="0" smtClean="0">
                <a:latin typeface="Meiryo UI" panose="020B0604030504040204" pitchFamily="50" charset="-128"/>
                <a:ea typeface="Meiryo UI" panose="020B0604030504040204" pitchFamily="50" charset="-128"/>
              </a:rPr>
              <a:t>月</a:t>
            </a:r>
            <a:r>
              <a:rPr lang="en-US" altLang="ja-JP" sz="800" dirty="0" smtClean="0">
                <a:latin typeface="Meiryo UI" panose="020B0604030504040204" pitchFamily="50" charset="-128"/>
                <a:ea typeface="Meiryo UI" panose="020B0604030504040204" pitchFamily="50" charset="-128"/>
              </a:rPr>
              <a:t>18</a:t>
            </a:r>
            <a:r>
              <a:rPr lang="ja-JP" altLang="en-US" sz="800" dirty="0" smtClean="0">
                <a:latin typeface="Meiryo UI" panose="020B0604030504040204" pitchFamily="50" charset="-128"/>
                <a:ea typeface="Meiryo UI" panose="020B0604030504040204" pitchFamily="50" charset="-128"/>
              </a:rPr>
              <a:t>日</a:t>
            </a:r>
            <a:r>
              <a:rPr lang="ja-JP" altLang="en-US" sz="800" dirty="0">
                <a:latin typeface="Meiryo UI" panose="020B0604030504040204" pitchFamily="50" charset="-128"/>
                <a:ea typeface="Meiryo UI" panose="020B0604030504040204" pitchFamily="50" charset="-128"/>
              </a:rPr>
              <a:t>時点</a:t>
            </a:r>
          </a:p>
        </p:txBody>
      </p:sp>
      <p:sp>
        <p:nvSpPr>
          <p:cNvPr id="12" name="テキスト ボックス 28"/>
          <p:cNvSpPr txBox="1">
            <a:spLocks noChangeArrowheads="1"/>
          </p:cNvSpPr>
          <p:nvPr/>
        </p:nvSpPr>
        <p:spPr bwMode="auto">
          <a:xfrm>
            <a:off x="88900" y="4852602"/>
            <a:ext cx="6624736" cy="1869702"/>
          </a:xfrm>
          <a:prstGeom prst="rect">
            <a:avLst/>
          </a:prstGeom>
          <a:noFill/>
          <a:ln w="9525">
            <a:solidFill>
              <a:schemeClr val="bg1">
                <a:lumMod val="65000"/>
              </a:schemeClr>
            </a:solidFill>
            <a:miter lim="800000"/>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a:buNone/>
            </a:pPr>
            <a:r>
              <a:rPr lang="ja-JP" altLang="en-US" sz="1000" b="1" dirty="0">
                <a:latin typeface="Meiryo UI" pitchFamily="50" charset="-128"/>
                <a:ea typeface="Meiryo UI" pitchFamily="50" charset="-128"/>
                <a:cs typeface="Meiryo UI" pitchFamily="50" charset="-128"/>
              </a:rPr>
              <a:t>□ □　グローカルマーケティング株式会社（トキっ子くらぶ運営元）について　□ □</a:t>
            </a:r>
            <a:r>
              <a:rPr lang="ja-JP" altLang="en-US" sz="1000" dirty="0">
                <a:latin typeface="Meiryo UI" pitchFamily="50" charset="-128"/>
                <a:ea typeface="Meiryo UI" pitchFamily="50" charset="-128"/>
                <a:cs typeface="Meiryo UI" pitchFamily="50" charset="-128"/>
              </a:rPr>
              <a:t>　</a:t>
            </a:r>
          </a:p>
          <a:p>
            <a:pPr>
              <a:buNone/>
            </a:pPr>
            <a:r>
              <a:rPr lang="ja-JP" altLang="en-US" sz="1000" dirty="0">
                <a:latin typeface="Meiryo UI" pitchFamily="50" charset="-128"/>
                <a:ea typeface="Meiryo UI" pitchFamily="50" charset="-128"/>
                <a:cs typeface="Meiryo UI" pitchFamily="50" charset="-128"/>
              </a:rPr>
              <a:t>　グローカルマーケティング株式会社</a:t>
            </a:r>
            <a:r>
              <a:rPr lang="en-US" altLang="ja-JP" sz="1000" dirty="0">
                <a:latin typeface="Meiryo UI" pitchFamily="50" charset="-128"/>
                <a:ea typeface="Meiryo UI" pitchFamily="50" charset="-128"/>
                <a:cs typeface="Meiryo UI" pitchFamily="50" charset="-128"/>
              </a:rPr>
              <a:t>(</a:t>
            </a:r>
            <a:r>
              <a:rPr lang="ja-JP" altLang="en-US" sz="1000" dirty="0">
                <a:latin typeface="Meiryo UI" pitchFamily="50" charset="-128"/>
                <a:ea typeface="Meiryo UI" pitchFamily="50" charset="-128"/>
                <a:cs typeface="Meiryo UI" pitchFamily="50" charset="-128"/>
              </a:rPr>
              <a:t>本社</a:t>
            </a:r>
            <a:r>
              <a:rPr lang="en-US" altLang="ja-JP" sz="1000" dirty="0">
                <a:latin typeface="Meiryo UI" pitchFamily="50" charset="-128"/>
                <a:ea typeface="Meiryo UI" pitchFamily="50" charset="-128"/>
                <a:cs typeface="Meiryo UI" pitchFamily="50" charset="-128"/>
              </a:rPr>
              <a:t>:</a:t>
            </a:r>
            <a:r>
              <a:rPr lang="ja-JP" altLang="en-US" sz="1000" dirty="0">
                <a:latin typeface="Meiryo UI" pitchFamily="50" charset="-128"/>
                <a:ea typeface="Meiryo UI" pitchFamily="50" charset="-128"/>
                <a:cs typeface="Meiryo UI" pitchFamily="50" charset="-128"/>
              </a:rPr>
              <a:t>新潟県長岡市</a:t>
            </a:r>
            <a:r>
              <a:rPr lang="en-US" altLang="ja-JP" sz="1000" dirty="0">
                <a:latin typeface="Meiryo UI" pitchFamily="50" charset="-128"/>
                <a:ea typeface="Meiryo UI" pitchFamily="50" charset="-128"/>
                <a:cs typeface="Meiryo UI" pitchFamily="50" charset="-128"/>
              </a:rPr>
              <a:t>)</a:t>
            </a:r>
            <a:r>
              <a:rPr lang="ja-JP" altLang="en-US" sz="1000" dirty="0">
                <a:latin typeface="Meiryo UI" pitchFamily="50" charset="-128"/>
                <a:ea typeface="Meiryo UI" pitchFamily="50" charset="-128"/>
                <a:cs typeface="Meiryo UI" pitchFamily="50" charset="-128"/>
              </a:rPr>
              <a:t>は、</a:t>
            </a:r>
            <a:r>
              <a:rPr lang="en-US" altLang="ja-JP" sz="1000" dirty="0">
                <a:latin typeface="Meiryo UI" pitchFamily="50" charset="-128"/>
                <a:ea typeface="Meiryo UI" pitchFamily="50" charset="-128"/>
                <a:cs typeface="Meiryo UI" pitchFamily="50" charset="-128"/>
              </a:rPr>
              <a:t>2006</a:t>
            </a:r>
            <a:r>
              <a:rPr lang="ja-JP" altLang="en-US" sz="1000" dirty="0">
                <a:latin typeface="Meiryo UI" pitchFamily="50" charset="-128"/>
                <a:ea typeface="Meiryo UI" pitchFamily="50" charset="-128"/>
                <a:cs typeface="Meiryo UI" pitchFamily="50" charset="-128"/>
              </a:rPr>
              <a:t>年に設立されたマーケティング・コンサルティング支援を行う会社です。お客様の</a:t>
            </a:r>
            <a:r>
              <a:rPr lang="ja-JP" altLang="en-US" sz="1000" dirty="0" smtClean="0">
                <a:latin typeface="Meiryo UI" pitchFamily="50" charset="-128"/>
                <a:ea typeface="Meiryo UI" pitchFamily="50" charset="-128"/>
                <a:cs typeface="Meiryo UI" pitchFamily="50" charset="-128"/>
              </a:rPr>
              <a:t>事業</a:t>
            </a:r>
            <a:r>
              <a:rPr lang="ja-JP" altLang="en-US" sz="1000" dirty="0">
                <a:latin typeface="Meiryo UI" pitchFamily="50" charset="-128"/>
                <a:ea typeface="Meiryo UI" pitchFamily="50" charset="-128"/>
                <a:cs typeface="Meiryo UI" pitchFamily="50" charset="-128"/>
              </a:rPr>
              <a:t>の</a:t>
            </a:r>
            <a:r>
              <a:rPr lang="ja-JP" altLang="en-US" sz="1000" dirty="0" smtClean="0">
                <a:latin typeface="Meiryo UI" pitchFamily="50" charset="-128"/>
                <a:ea typeface="Meiryo UI" pitchFamily="50" charset="-128"/>
                <a:cs typeface="Meiryo UI" pitchFamily="50" charset="-128"/>
              </a:rPr>
              <a:t>売上</a:t>
            </a:r>
            <a:r>
              <a:rPr lang="ja-JP" altLang="en-US" sz="1000" dirty="0">
                <a:latin typeface="Meiryo UI" pitchFamily="50" charset="-128"/>
                <a:ea typeface="Meiryo UI" pitchFamily="50" charset="-128"/>
                <a:cs typeface="Meiryo UI" pitchFamily="50" charset="-128"/>
              </a:rPr>
              <a:t>を上げるために販売促進、市場調査や営業強化などの施策を提案しています。</a:t>
            </a:r>
            <a:endParaRPr lang="en-US" altLang="ja-JP" sz="1000" dirty="0">
              <a:latin typeface="Meiryo UI" pitchFamily="50" charset="-128"/>
              <a:ea typeface="Meiryo UI" pitchFamily="50" charset="-128"/>
              <a:cs typeface="Meiryo UI" pitchFamily="50" charset="-128"/>
            </a:endParaRPr>
          </a:p>
          <a:p>
            <a:pPr>
              <a:buNone/>
            </a:pPr>
            <a:r>
              <a:rPr lang="ja-JP" altLang="en-US" sz="1000" dirty="0">
                <a:latin typeface="Meiryo UI" pitchFamily="50" charset="-128"/>
                <a:ea typeface="Meiryo UI" pitchFamily="50" charset="-128"/>
                <a:cs typeface="Meiryo UI" pitchFamily="50" charset="-128"/>
              </a:rPr>
              <a:t>地域における子育て家庭に向けたマーケティング施策としてトキっ子くらぶの運営を行っています。</a:t>
            </a:r>
            <a:r>
              <a:rPr lang="ja-JP" altLang="en-US" sz="1000" b="1" dirty="0">
                <a:latin typeface="Meiryo UI" pitchFamily="50" charset="-128"/>
                <a:ea typeface="Meiryo UI" pitchFamily="50" charset="-128"/>
                <a:cs typeface="Meiryo UI" pitchFamily="50" charset="-128"/>
              </a:rPr>
              <a:t>　</a:t>
            </a:r>
            <a:endParaRPr lang="en-US" altLang="ja-JP" sz="1000" b="1" dirty="0">
              <a:latin typeface="Meiryo UI" pitchFamily="50" charset="-128"/>
              <a:ea typeface="Meiryo UI" pitchFamily="50" charset="-128"/>
              <a:cs typeface="Meiryo UI" pitchFamily="50" charset="-128"/>
            </a:endParaRPr>
          </a:p>
          <a:p>
            <a:pPr>
              <a:buNone/>
            </a:pPr>
            <a:endParaRPr lang="en-US" altLang="ja-JP" sz="1000" b="1" dirty="0">
              <a:latin typeface="Meiryo UI" pitchFamily="50" charset="-128"/>
              <a:ea typeface="Meiryo UI" pitchFamily="50" charset="-128"/>
              <a:cs typeface="Meiryo UI" pitchFamily="50" charset="-128"/>
            </a:endParaRPr>
          </a:p>
          <a:p>
            <a:pPr>
              <a:buNone/>
            </a:pPr>
            <a:r>
              <a:rPr lang="ja-JP" altLang="en-US" sz="1000" b="1" dirty="0">
                <a:latin typeface="Meiryo UI" pitchFamily="50" charset="-128"/>
                <a:ea typeface="Meiryo UI" pitchFamily="50" charset="-128"/>
                <a:cs typeface="Meiryo UI" pitchFamily="50" charset="-128"/>
              </a:rPr>
              <a:t>□ □　にいがた子育て応援団トキっ子</a:t>
            </a:r>
            <a:r>
              <a:rPr lang="ja-JP" altLang="en-US" sz="1000" b="1" dirty="0" err="1">
                <a:latin typeface="Meiryo UI" pitchFamily="50" charset="-128"/>
                <a:ea typeface="Meiryo UI" pitchFamily="50" charset="-128"/>
                <a:cs typeface="Meiryo UI" pitchFamily="50" charset="-128"/>
              </a:rPr>
              <a:t>くらぶにつ</a:t>
            </a:r>
            <a:r>
              <a:rPr lang="ja-JP" altLang="en-US" sz="1000" b="1" dirty="0">
                <a:latin typeface="Meiryo UI" pitchFamily="50" charset="-128"/>
                <a:ea typeface="Meiryo UI" pitchFamily="50" charset="-128"/>
                <a:cs typeface="Meiryo UI" pitchFamily="50" charset="-128"/>
              </a:rPr>
              <a:t>いて　□ □</a:t>
            </a:r>
            <a:endParaRPr lang="en-US" altLang="ja-JP" sz="1000" b="1" dirty="0">
              <a:latin typeface="Meiryo UI" pitchFamily="50" charset="-128"/>
              <a:ea typeface="Meiryo UI" pitchFamily="50" charset="-128"/>
              <a:cs typeface="Meiryo UI" pitchFamily="50" charset="-128"/>
            </a:endParaRPr>
          </a:p>
          <a:p>
            <a:pPr>
              <a:buNone/>
            </a:pPr>
            <a:r>
              <a:rPr lang="ja-JP" altLang="en-US" sz="1000" dirty="0">
                <a:latin typeface="Meiryo UI" panose="020B0604030504040204" pitchFamily="50" charset="-128"/>
                <a:ea typeface="Meiryo UI" panose="020B0604030504040204" pitchFamily="50" charset="-128"/>
              </a:rPr>
              <a:t>　新潟県内に住む</a:t>
            </a:r>
            <a:r>
              <a:rPr lang="en-US" altLang="ja-JP" sz="1000" dirty="0">
                <a:latin typeface="Meiryo UI" panose="020B0604030504040204" pitchFamily="50" charset="-128"/>
                <a:ea typeface="Meiryo UI" panose="020B0604030504040204" pitchFamily="50" charset="-128"/>
              </a:rPr>
              <a:t>0</a:t>
            </a:r>
            <a:r>
              <a:rPr lang="ja-JP" altLang="en-US" sz="1000" dirty="0">
                <a:latin typeface="Meiryo UI" panose="020B0604030504040204" pitchFamily="50" charset="-128"/>
                <a:ea typeface="Meiryo UI" panose="020B0604030504040204" pitchFamily="50" charset="-128"/>
              </a:rPr>
              <a:t>～</a:t>
            </a:r>
            <a:r>
              <a:rPr lang="en-US" altLang="ja-JP" sz="1000" dirty="0">
                <a:latin typeface="Meiryo UI" panose="020B0604030504040204" pitchFamily="50" charset="-128"/>
                <a:ea typeface="Meiryo UI" panose="020B0604030504040204" pitchFamily="50" charset="-128"/>
              </a:rPr>
              <a:t>18</a:t>
            </a:r>
            <a:r>
              <a:rPr lang="ja-JP" altLang="en-US" sz="1000" dirty="0">
                <a:latin typeface="Meiryo UI" panose="020B0604030504040204" pitchFamily="50" charset="-128"/>
                <a:ea typeface="Meiryo UI" panose="020B0604030504040204" pitchFamily="50" charset="-128"/>
              </a:rPr>
              <a:t>歳未満の子供がいるご家庭が入会できる会員組織です。</a:t>
            </a:r>
            <a:r>
              <a:rPr lang="ja-JP" altLang="en-US" sz="1000" dirty="0" smtClean="0">
                <a:latin typeface="Meiryo UI" panose="020B0604030504040204" pitchFamily="50" charset="-128"/>
                <a:ea typeface="Meiryo UI" panose="020B0604030504040204" pitchFamily="50" charset="-128"/>
              </a:rPr>
              <a:t>子育て家庭</a:t>
            </a:r>
            <a:r>
              <a:rPr lang="ja-JP" altLang="en-US" sz="1000" dirty="0">
                <a:latin typeface="Meiryo UI" panose="020B0604030504040204" pitchFamily="50" charset="-128"/>
                <a:ea typeface="Meiryo UI" panose="020B0604030504040204" pitchFamily="50" charset="-128"/>
              </a:rPr>
              <a:t>に向けた情報発信・イベント開催を通じて地域の活性化に取り組んでいます。</a:t>
            </a:r>
            <a:endParaRPr lang="en-US" altLang="ja-JP" sz="1000" dirty="0">
              <a:latin typeface="Meiryo UI" panose="020B0604030504040204" pitchFamily="50" charset="-128"/>
              <a:ea typeface="Meiryo UI" panose="020B0604030504040204" pitchFamily="50" charset="-128"/>
            </a:endParaRPr>
          </a:p>
          <a:p>
            <a:pPr>
              <a:buNone/>
            </a:pPr>
            <a:r>
              <a:rPr lang="ja-JP" altLang="en-US" sz="1000" dirty="0">
                <a:latin typeface="Meiryo UI" panose="020B0604030504040204" pitchFamily="50" charset="-128"/>
                <a:ea typeface="Meiryo UI" panose="020B0604030504040204" pitchFamily="50" charset="-128"/>
              </a:rPr>
              <a:t>　</a:t>
            </a:r>
            <a:r>
              <a:rPr lang="en-US" altLang="ja-JP" sz="1000" dirty="0">
                <a:latin typeface="Meiryo UI" panose="020B0604030504040204" pitchFamily="50" charset="-128"/>
                <a:ea typeface="Meiryo UI" panose="020B0604030504040204" pitchFamily="50" charset="-128"/>
              </a:rPr>
              <a:t>2021</a:t>
            </a:r>
            <a:r>
              <a:rPr lang="ja-JP" altLang="en-US" sz="1000" dirty="0" smtClean="0">
                <a:latin typeface="Meiryo UI" panose="020B0604030504040204" pitchFamily="50" charset="-128"/>
                <a:ea typeface="Meiryo UI" panose="020B0604030504040204" pitchFamily="50" charset="-128"/>
              </a:rPr>
              <a:t>年</a:t>
            </a:r>
            <a:r>
              <a:rPr lang="en-US" altLang="ja-JP" sz="1000" dirty="0" smtClean="0">
                <a:latin typeface="Meiryo UI" panose="020B0604030504040204" pitchFamily="50" charset="-128"/>
                <a:ea typeface="Meiryo UI" panose="020B0604030504040204" pitchFamily="50" charset="-128"/>
              </a:rPr>
              <a:t>11</a:t>
            </a:r>
            <a:r>
              <a:rPr lang="ja-JP" altLang="en-US" sz="1000" dirty="0">
                <a:latin typeface="Meiryo UI" panose="020B0604030504040204" pitchFamily="50" charset="-128"/>
                <a:ea typeface="Meiryo UI" panose="020B0604030504040204" pitchFamily="50" charset="-128"/>
              </a:rPr>
              <a:t>月現在、新潟県内において会員数</a:t>
            </a:r>
            <a:r>
              <a:rPr lang="ja-JP" altLang="en-US" sz="1000" dirty="0" smtClean="0">
                <a:latin typeface="Meiryo UI" panose="020B0604030504040204" pitchFamily="50" charset="-128"/>
                <a:ea typeface="Meiryo UI" panose="020B0604030504040204" pitchFamily="50" charset="-128"/>
              </a:rPr>
              <a:t>は約</a:t>
            </a:r>
            <a:r>
              <a:rPr lang="en-US" altLang="ja-JP" sz="1000" dirty="0">
                <a:latin typeface="Meiryo UI" panose="020B0604030504040204" pitchFamily="50" charset="-128"/>
                <a:ea typeface="Meiryo UI" panose="020B0604030504040204" pitchFamily="50" charset="-128"/>
              </a:rPr>
              <a:t>80,000</a:t>
            </a:r>
            <a:r>
              <a:rPr lang="ja-JP" altLang="en-US" sz="1000" dirty="0">
                <a:latin typeface="Meiryo UI" panose="020B0604030504040204" pitchFamily="50" charset="-128"/>
                <a:ea typeface="Meiryo UI" panose="020B0604030504040204" pitchFamily="50" charset="-128"/>
              </a:rPr>
              <a:t>世帯、会員証を提示するとお得なサービスが利用できるサポート店</a:t>
            </a:r>
            <a:r>
              <a:rPr lang="ja-JP" altLang="en-US" sz="1000" dirty="0" smtClean="0">
                <a:latin typeface="Meiryo UI" panose="020B0604030504040204" pitchFamily="50" charset="-128"/>
                <a:ea typeface="Meiryo UI" panose="020B0604030504040204" pitchFamily="50" charset="-128"/>
              </a:rPr>
              <a:t>は約</a:t>
            </a:r>
            <a:r>
              <a:rPr lang="en-US" altLang="ja-JP" sz="1000" dirty="0">
                <a:latin typeface="Meiryo UI" panose="020B0604030504040204" pitchFamily="50" charset="-128"/>
                <a:ea typeface="Meiryo UI" panose="020B0604030504040204" pitchFamily="50" charset="-128"/>
              </a:rPr>
              <a:t>1,100</a:t>
            </a:r>
            <a:r>
              <a:rPr lang="ja-JP" altLang="en-US" sz="1000" dirty="0">
                <a:latin typeface="Meiryo UI" panose="020B0604030504040204" pitchFamily="50" charset="-128"/>
                <a:ea typeface="Meiryo UI" panose="020B0604030504040204" pitchFamily="50" charset="-128"/>
              </a:rPr>
              <a:t>店が登録しています。</a:t>
            </a:r>
            <a:endParaRPr lang="en-US" altLang="ja-JP" sz="1000" dirty="0">
              <a:latin typeface="Meiryo UI" pitchFamily="50" charset="-128"/>
              <a:ea typeface="Meiryo UI" pitchFamily="50" charset="-128"/>
              <a:cs typeface="Meiryo UI" pitchFamily="50" charset="-128"/>
            </a:endParaRPr>
          </a:p>
        </p:txBody>
      </p:sp>
      <p:graphicFrame>
        <p:nvGraphicFramePr>
          <p:cNvPr id="6" name="表 5"/>
          <p:cNvGraphicFramePr>
            <a:graphicFrameLocks noGrp="1"/>
          </p:cNvGraphicFramePr>
          <p:nvPr>
            <p:extLst>
              <p:ext uri="{D42A27DB-BD31-4B8C-83A1-F6EECF244321}">
                <p14:modId xmlns:p14="http://schemas.microsoft.com/office/powerpoint/2010/main" val="2574334307"/>
              </p:ext>
            </p:extLst>
          </p:nvPr>
        </p:nvGraphicFramePr>
        <p:xfrm>
          <a:off x="201771" y="810410"/>
          <a:ext cx="6454458" cy="2956296"/>
        </p:xfrm>
        <a:graphic>
          <a:graphicData uri="http://schemas.openxmlformats.org/drawingml/2006/table">
            <a:tbl>
              <a:tblPr firstRow="1" firstCol="1">
                <a:tableStyleId>{073A0DAA-6AF3-43AB-8588-CEC1D06C72B9}</a:tableStyleId>
              </a:tblPr>
              <a:tblGrid>
                <a:gridCol w="1115060">
                  <a:extLst>
                    <a:ext uri="{9D8B030D-6E8A-4147-A177-3AD203B41FA5}">
                      <a16:colId xmlns:a16="http://schemas.microsoft.com/office/drawing/2014/main" val="20000"/>
                    </a:ext>
                  </a:extLst>
                </a:gridCol>
                <a:gridCol w="5339398">
                  <a:extLst>
                    <a:ext uri="{9D8B030D-6E8A-4147-A177-3AD203B41FA5}">
                      <a16:colId xmlns:a16="http://schemas.microsoft.com/office/drawing/2014/main" val="20001"/>
                    </a:ext>
                  </a:extLst>
                </a:gridCol>
              </a:tblGrid>
              <a:tr h="326166">
                <a:tc>
                  <a:txBody>
                    <a:bodyPr/>
                    <a:lstStyle/>
                    <a:p>
                      <a:pPr algn="ctr">
                        <a:spcAft>
                          <a:spcPts val="0"/>
                        </a:spcAft>
                      </a:pPr>
                      <a:r>
                        <a:rPr lang="ja-JP" sz="1050" kern="100" dirty="0">
                          <a:effectLst/>
                          <a:latin typeface="Meiryo UI" panose="020B0604030504040204" pitchFamily="50" charset="-128"/>
                          <a:ea typeface="Meiryo UI" panose="020B0604030504040204" pitchFamily="50" charset="-128"/>
                        </a:rPr>
                        <a:t>項目</a:t>
                      </a:r>
                      <a:endParaRPr lang="ja-JP" sz="105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8580" marR="68580" marT="0" marB="0" anchor="ctr"/>
                </a:tc>
                <a:tc>
                  <a:txBody>
                    <a:bodyPr/>
                    <a:lstStyle/>
                    <a:p>
                      <a:pPr algn="ctr">
                        <a:spcAft>
                          <a:spcPts val="0"/>
                        </a:spcAft>
                      </a:pPr>
                      <a:r>
                        <a:rPr lang="ja-JP" sz="1050" kern="100" dirty="0">
                          <a:effectLst/>
                          <a:latin typeface="Meiryo UI" panose="020B0604030504040204" pitchFamily="50" charset="-128"/>
                          <a:ea typeface="Meiryo UI" panose="020B0604030504040204" pitchFamily="50" charset="-128"/>
                        </a:rPr>
                        <a:t>概要</a:t>
                      </a:r>
                      <a:endParaRPr lang="ja-JP" sz="105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8580" marR="68580" marT="0" marB="0" anchor="ctr"/>
                </a:tc>
                <a:extLst>
                  <a:ext uri="{0D108BD9-81ED-4DB2-BD59-A6C34878D82A}">
                    <a16:rowId xmlns:a16="http://schemas.microsoft.com/office/drawing/2014/main" val="10000"/>
                  </a:ext>
                </a:extLst>
              </a:tr>
              <a:tr h="1031019">
                <a:tc>
                  <a:txBody>
                    <a:bodyPr/>
                    <a:lstStyle/>
                    <a:p>
                      <a:pPr algn="ctr">
                        <a:spcAft>
                          <a:spcPts val="0"/>
                        </a:spcAft>
                      </a:pPr>
                      <a:r>
                        <a:rPr lang="ja-JP" altLang="en-US" sz="1050" kern="100" dirty="0">
                          <a:effectLst/>
                          <a:latin typeface="Meiryo UI" panose="020B0604030504040204" pitchFamily="50" charset="-128"/>
                          <a:ea typeface="Meiryo UI" panose="020B0604030504040204" pitchFamily="50" charset="-128"/>
                          <a:cs typeface="Times New Roman" panose="02020603050405020304" pitchFamily="18" charset="0"/>
                        </a:rPr>
                        <a:t>対象者</a:t>
                      </a:r>
                      <a:endParaRPr lang="ja-JP" sz="105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8580" marR="68580" marT="0" marB="0" anchor="ctr"/>
                </a:tc>
                <a:tc>
                  <a:txBody>
                    <a:bodyPr/>
                    <a:lstStyle/>
                    <a:p>
                      <a:r>
                        <a:rPr kumimoji="1" lang="ja-JP" altLang="ja-JP" sz="1050" kern="100" dirty="0">
                          <a:solidFill>
                            <a:schemeClr val="dk1"/>
                          </a:solidFill>
                          <a:effectLst/>
                          <a:latin typeface="Meiryo UI" panose="020B0604030504040204" pitchFamily="50" charset="-128"/>
                          <a:ea typeface="Meiryo UI" panose="020B0604030504040204" pitchFamily="50" charset="-128"/>
                          <a:cs typeface="+mn-cs"/>
                        </a:rPr>
                        <a:t>以下の①</a:t>
                      </a:r>
                      <a:r>
                        <a:rPr kumimoji="1" lang="ja-JP" altLang="ja-JP" sz="1050" kern="100" dirty="0" smtClean="0">
                          <a:solidFill>
                            <a:schemeClr val="dk1"/>
                          </a:solidFill>
                          <a:effectLst/>
                          <a:latin typeface="Meiryo UI" panose="020B0604030504040204" pitchFamily="50" charset="-128"/>
                          <a:ea typeface="Meiryo UI" panose="020B0604030504040204" pitchFamily="50" charset="-128"/>
                          <a:cs typeface="+mn-cs"/>
                        </a:rPr>
                        <a:t>～</a:t>
                      </a:r>
                      <a:r>
                        <a:rPr kumimoji="1" lang="ja-JP" altLang="en-US" sz="1050" kern="100" dirty="0">
                          <a:solidFill>
                            <a:schemeClr val="dk1"/>
                          </a:solidFill>
                          <a:effectLst/>
                          <a:latin typeface="Meiryo UI" panose="020B0604030504040204" pitchFamily="50" charset="-128"/>
                          <a:ea typeface="Meiryo UI" panose="020B0604030504040204" pitchFamily="50" charset="-128"/>
                          <a:cs typeface="+mn-cs"/>
                        </a:rPr>
                        <a:t>②</a:t>
                      </a:r>
                      <a:r>
                        <a:rPr kumimoji="1" lang="ja-JP" altLang="ja-JP" sz="1050" kern="100" dirty="0" smtClean="0">
                          <a:solidFill>
                            <a:schemeClr val="dk1"/>
                          </a:solidFill>
                          <a:effectLst/>
                          <a:latin typeface="Meiryo UI" panose="020B0604030504040204" pitchFamily="50" charset="-128"/>
                          <a:ea typeface="Meiryo UI" panose="020B0604030504040204" pitchFamily="50" charset="-128"/>
                          <a:cs typeface="+mn-cs"/>
                        </a:rPr>
                        <a:t>の</a:t>
                      </a:r>
                      <a:r>
                        <a:rPr kumimoji="1" lang="ja-JP" altLang="ja-JP" sz="1050" kern="100" dirty="0">
                          <a:solidFill>
                            <a:schemeClr val="dk1"/>
                          </a:solidFill>
                          <a:effectLst/>
                          <a:latin typeface="Meiryo UI" panose="020B0604030504040204" pitchFamily="50" charset="-128"/>
                          <a:ea typeface="Meiryo UI" panose="020B0604030504040204" pitchFamily="50" charset="-128"/>
                          <a:cs typeface="+mn-cs"/>
                        </a:rPr>
                        <a:t>条件をすべて満たすお客様が対象となります。</a:t>
                      </a:r>
                    </a:p>
                    <a:p>
                      <a:r>
                        <a:rPr kumimoji="1" lang="ja-JP" altLang="en-US" sz="1050" kern="100" dirty="0">
                          <a:solidFill>
                            <a:schemeClr val="dk1"/>
                          </a:solidFill>
                          <a:effectLst/>
                          <a:latin typeface="Meiryo UI" panose="020B0604030504040204" pitchFamily="50" charset="-128"/>
                          <a:ea typeface="Meiryo UI" panose="020B0604030504040204" pitchFamily="50" charset="-128"/>
                          <a:cs typeface="+mn-cs"/>
                        </a:rPr>
                        <a:t>　①</a:t>
                      </a:r>
                      <a:r>
                        <a:rPr kumimoji="1" lang="ja-JP" altLang="ja-JP" sz="1050" kern="100" dirty="0">
                          <a:solidFill>
                            <a:schemeClr val="dk1"/>
                          </a:solidFill>
                          <a:effectLst/>
                          <a:latin typeface="Meiryo UI" panose="020B0604030504040204" pitchFamily="50" charset="-128"/>
                          <a:ea typeface="Meiryo UI" panose="020B0604030504040204" pitchFamily="50" charset="-128"/>
                          <a:cs typeface="+mn-cs"/>
                        </a:rPr>
                        <a:t>ＮＣＴインターネット接続サービス</a:t>
                      </a:r>
                      <a:r>
                        <a:rPr kumimoji="1" lang="en-US" altLang="ja-JP" sz="1050" kern="100" dirty="0">
                          <a:solidFill>
                            <a:schemeClr val="dk1"/>
                          </a:solidFill>
                          <a:effectLst/>
                          <a:latin typeface="Meiryo UI" panose="020B0604030504040204" pitchFamily="50" charset="-128"/>
                          <a:ea typeface="Meiryo UI" panose="020B0604030504040204" pitchFamily="50" charset="-128"/>
                          <a:cs typeface="+mn-cs"/>
                        </a:rPr>
                        <a:t>(</a:t>
                      </a:r>
                      <a:r>
                        <a:rPr kumimoji="1" lang="ja-JP" altLang="ja-JP" sz="1050" kern="100" dirty="0">
                          <a:solidFill>
                            <a:schemeClr val="dk1"/>
                          </a:solidFill>
                          <a:effectLst/>
                          <a:latin typeface="Meiryo UI" panose="020B0604030504040204" pitchFamily="50" charset="-128"/>
                          <a:ea typeface="Meiryo UI" panose="020B0604030504040204" pitchFamily="50" charset="-128"/>
                          <a:cs typeface="+mn-cs"/>
                        </a:rPr>
                        <a:t>光</a:t>
                      </a:r>
                      <a:r>
                        <a:rPr kumimoji="1" lang="en-US" altLang="ja-JP" sz="1050" kern="100" dirty="0">
                          <a:solidFill>
                            <a:schemeClr val="dk1"/>
                          </a:solidFill>
                          <a:effectLst/>
                          <a:latin typeface="Meiryo UI" panose="020B0604030504040204" pitchFamily="50" charset="-128"/>
                          <a:ea typeface="Meiryo UI" panose="020B0604030504040204" pitchFamily="50" charset="-128"/>
                          <a:cs typeface="+mn-cs"/>
                        </a:rPr>
                        <a:t>1</a:t>
                      </a:r>
                      <a:r>
                        <a:rPr kumimoji="1" lang="ja-JP" altLang="ja-JP" sz="1050" kern="100" dirty="0">
                          <a:solidFill>
                            <a:schemeClr val="dk1"/>
                          </a:solidFill>
                          <a:effectLst/>
                          <a:latin typeface="Meiryo UI" panose="020B0604030504040204" pitchFamily="50" charset="-128"/>
                          <a:ea typeface="Meiryo UI" panose="020B0604030504040204" pitchFamily="50" charset="-128"/>
                          <a:cs typeface="+mn-cs"/>
                        </a:rPr>
                        <a:t>ギガ</a:t>
                      </a:r>
                      <a:r>
                        <a:rPr kumimoji="1" lang="ja-JP" altLang="en-US" sz="1050" kern="100" dirty="0">
                          <a:solidFill>
                            <a:schemeClr val="dk1"/>
                          </a:solidFill>
                          <a:effectLst/>
                          <a:latin typeface="Meiryo UI" panose="020B0604030504040204" pitchFamily="50" charset="-128"/>
                          <a:ea typeface="Meiryo UI" panose="020B0604030504040204" pitchFamily="50" charset="-128"/>
                          <a:cs typeface="+mn-cs"/>
                        </a:rPr>
                        <a:t>または</a:t>
                      </a:r>
                      <a:r>
                        <a:rPr kumimoji="1" lang="ja-JP" altLang="ja-JP" sz="1050" kern="100" dirty="0">
                          <a:solidFill>
                            <a:schemeClr val="dk1"/>
                          </a:solidFill>
                          <a:effectLst/>
                          <a:latin typeface="Meiryo UI" panose="020B0604030504040204" pitchFamily="50" charset="-128"/>
                          <a:ea typeface="Meiryo UI" panose="020B0604030504040204" pitchFamily="50" charset="-128"/>
                          <a:cs typeface="+mn-cs"/>
                        </a:rPr>
                        <a:t>光</a:t>
                      </a:r>
                      <a:r>
                        <a:rPr kumimoji="1" lang="en-US" altLang="ja-JP" sz="1050" kern="100" dirty="0">
                          <a:solidFill>
                            <a:schemeClr val="dk1"/>
                          </a:solidFill>
                          <a:effectLst/>
                          <a:latin typeface="Meiryo UI" panose="020B0604030504040204" pitchFamily="50" charset="-128"/>
                          <a:ea typeface="Meiryo UI" panose="020B0604030504040204" pitchFamily="50" charset="-128"/>
                          <a:cs typeface="+mn-cs"/>
                        </a:rPr>
                        <a:t>10</a:t>
                      </a:r>
                      <a:r>
                        <a:rPr kumimoji="1" lang="ja-JP" altLang="ja-JP" sz="1050" kern="100" dirty="0">
                          <a:solidFill>
                            <a:schemeClr val="dk1"/>
                          </a:solidFill>
                          <a:effectLst/>
                          <a:latin typeface="Meiryo UI" panose="020B0604030504040204" pitchFamily="50" charset="-128"/>
                          <a:ea typeface="Meiryo UI" panose="020B0604030504040204" pitchFamily="50" charset="-128"/>
                          <a:cs typeface="+mn-cs"/>
                        </a:rPr>
                        <a:t>ギガ</a:t>
                      </a:r>
                      <a:r>
                        <a:rPr kumimoji="1" lang="en-US" altLang="ja-JP" sz="1050" kern="100" dirty="0">
                          <a:solidFill>
                            <a:schemeClr val="dk1"/>
                          </a:solidFill>
                          <a:effectLst/>
                          <a:latin typeface="Meiryo UI" panose="020B0604030504040204" pitchFamily="50" charset="-128"/>
                          <a:ea typeface="Meiryo UI" panose="020B0604030504040204" pitchFamily="50" charset="-128"/>
                          <a:cs typeface="+mn-cs"/>
                        </a:rPr>
                        <a:t>)</a:t>
                      </a:r>
                      <a:r>
                        <a:rPr kumimoji="1" lang="ja-JP" altLang="ja-JP" sz="1050" kern="100" dirty="0" err="1">
                          <a:solidFill>
                            <a:schemeClr val="dk1"/>
                          </a:solidFill>
                          <a:effectLst/>
                          <a:latin typeface="Meiryo UI" panose="020B0604030504040204" pitchFamily="50" charset="-128"/>
                          <a:ea typeface="Meiryo UI" panose="020B0604030504040204" pitchFamily="50" charset="-128"/>
                          <a:cs typeface="+mn-cs"/>
                        </a:rPr>
                        <a:t>の契</a:t>
                      </a:r>
                      <a:r>
                        <a:rPr kumimoji="1" lang="ja-JP" altLang="ja-JP" sz="1050" kern="100" dirty="0">
                          <a:solidFill>
                            <a:schemeClr val="dk1"/>
                          </a:solidFill>
                          <a:effectLst/>
                          <a:latin typeface="Meiryo UI" panose="020B0604030504040204" pitchFamily="50" charset="-128"/>
                          <a:ea typeface="Meiryo UI" panose="020B0604030504040204" pitchFamily="50" charset="-128"/>
                          <a:cs typeface="+mn-cs"/>
                        </a:rPr>
                        <a:t>約者</a:t>
                      </a:r>
                      <a:endParaRPr kumimoji="1" lang="en-US" altLang="ja-JP" sz="1050" kern="100" dirty="0">
                        <a:solidFill>
                          <a:schemeClr val="dk1"/>
                        </a:solidFill>
                        <a:effectLst/>
                        <a:latin typeface="Meiryo UI" panose="020B0604030504040204" pitchFamily="50" charset="-128"/>
                        <a:ea typeface="Meiryo UI" panose="020B0604030504040204" pitchFamily="50" charset="-128"/>
                        <a:cs typeface="+mn-cs"/>
                      </a:endParaRPr>
                    </a:p>
                    <a:p>
                      <a:r>
                        <a:rPr kumimoji="1" lang="ja-JP" altLang="en-US" sz="1050" strike="noStrike" kern="100" dirty="0" smtClean="0">
                          <a:solidFill>
                            <a:srgbClr val="FF0000"/>
                          </a:solidFill>
                          <a:effectLst/>
                          <a:latin typeface="Meiryo UI" panose="020B0604030504040204" pitchFamily="50" charset="-128"/>
                          <a:ea typeface="Meiryo UI" panose="020B0604030504040204" pitchFamily="50" charset="-128"/>
                          <a:cs typeface="+mn-cs"/>
                        </a:rPr>
                        <a:t>　</a:t>
                      </a:r>
                      <a:r>
                        <a:rPr kumimoji="1" lang="ja-JP" altLang="en-US" sz="1050" kern="100" dirty="0" smtClean="0">
                          <a:solidFill>
                            <a:schemeClr val="dk1"/>
                          </a:solidFill>
                          <a:effectLst/>
                          <a:latin typeface="Meiryo UI" panose="020B0604030504040204" pitchFamily="50" charset="-128"/>
                          <a:ea typeface="Meiryo UI" panose="020B0604030504040204" pitchFamily="50" charset="-128"/>
                          <a:cs typeface="+mn-cs"/>
                        </a:rPr>
                        <a:t>②契約者がトキっ子</a:t>
                      </a:r>
                      <a:r>
                        <a:rPr kumimoji="1" lang="ja-JP" altLang="en-US" sz="1050" kern="100" dirty="0" err="1" smtClean="0">
                          <a:solidFill>
                            <a:schemeClr val="dk1"/>
                          </a:solidFill>
                          <a:effectLst/>
                          <a:latin typeface="Meiryo UI" panose="020B0604030504040204" pitchFamily="50" charset="-128"/>
                          <a:ea typeface="Meiryo UI" panose="020B0604030504040204" pitchFamily="50" charset="-128"/>
                          <a:cs typeface="+mn-cs"/>
                        </a:rPr>
                        <a:t>くらぶ</a:t>
                      </a:r>
                      <a:r>
                        <a:rPr kumimoji="1" lang="ja-JP" altLang="en-US" sz="1050" kern="100" dirty="0" smtClean="0">
                          <a:solidFill>
                            <a:schemeClr val="dk1"/>
                          </a:solidFill>
                          <a:effectLst/>
                          <a:latin typeface="Meiryo UI" panose="020B0604030504040204" pitchFamily="50" charset="-128"/>
                          <a:ea typeface="Meiryo UI" panose="020B0604030504040204" pitchFamily="50" charset="-128"/>
                          <a:cs typeface="+mn-cs"/>
                        </a:rPr>
                        <a:t>会員</a:t>
                      </a:r>
                      <a:r>
                        <a:rPr kumimoji="1" lang="ja-JP" altLang="en-US" sz="1050" kern="100" dirty="0">
                          <a:solidFill>
                            <a:schemeClr val="dk1"/>
                          </a:solidFill>
                          <a:effectLst/>
                          <a:latin typeface="Meiryo UI" panose="020B0604030504040204" pitchFamily="50" charset="-128"/>
                          <a:ea typeface="Meiryo UI" panose="020B0604030504040204" pitchFamily="50" charset="-128"/>
                          <a:cs typeface="+mn-cs"/>
                        </a:rPr>
                        <a:t>の資格を有する</a:t>
                      </a:r>
                      <a:r>
                        <a:rPr kumimoji="1" lang="ja-JP" altLang="en-US" sz="1050" kern="100" dirty="0" smtClean="0">
                          <a:solidFill>
                            <a:schemeClr val="dk1"/>
                          </a:solidFill>
                          <a:effectLst/>
                          <a:latin typeface="Meiryo UI" panose="020B0604030504040204" pitchFamily="50" charset="-128"/>
                          <a:ea typeface="Meiryo UI" panose="020B0604030504040204" pitchFamily="50" charset="-128"/>
                          <a:cs typeface="+mn-cs"/>
                        </a:rPr>
                        <a:t>こと </a:t>
                      </a:r>
                      <a:r>
                        <a:rPr kumimoji="1" lang="en-US" altLang="ja-JP" sz="900" kern="100" dirty="0" smtClean="0">
                          <a:solidFill>
                            <a:schemeClr val="dk1"/>
                          </a:solidFill>
                          <a:effectLst/>
                          <a:latin typeface="Meiryo UI" panose="020B0604030504040204" pitchFamily="50" charset="-128"/>
                          <a:ea typeface="Meiryo UI" panose="020B0604030504040204" pitchFamily="50" charset="-128"/>
                          <a:cs typeface="+mn-cs"/>
                        </a:rPr>
                        <a:t>※1</a:t>
                      </a:r>
                      <a:endParaRPr kumimoji="1" lang="ja-JP" altLang="ja-JP" sz="900" kern="100" dirty="0">
                        <a:solidFill>
                          <a:schemeClr val="dk1"/>
                        </a:solidFill>
                        <a:effectLst/>
                        <a:latin typeface="Meiryo UI" panose="020B0604030504040204" pitchFamily="50" charset="-128"/>
                        <a:ea typeface="Meiryo UI" panose="020B0604030504040204" pitchFamily="50" charset="-128"/>
                        <a:cs typeface="+mn-cs"/>
                      </a:endParaRPr>
                    </a:p>
                    <a:p>
                      <a:r>
                        <a:rPr kumimoji="1" lang="ja-JP" altLang="en-US" sz="1050" kern="100" dirty="0">
                          <a:solidFill>
                            <a:schemeClr val="dk1"/>
                          </a:solidFill>
                          <a:effectLst/>
                          <a:latin typeface="Meiryo UI" panose="020B0604030504040204" pitchFamily="50" charset="-128"/>
                          <a:ea typeface="Meiryo UI" panose="020B0604030504040204" pitchFamily="50" charset="-128"/>
                          <a:cs typeface="+mn-cs"/>
                        </a:rPr>
                        <a:t>　　</a:t>
                      </a:r>
                      <a:r>
                        <a:rPr kumimoji="1" lang="en-US" altLang="ja-JP" sz="900" kern="100" dirty="0" smtClean="0">
                          <a:solidFill>
                            <a:schemeClr val="dk1"/>
                          </a:solidFill>
                          <a:effectLst/>
                          <a:latin typeface="Meiryo UI" panose="020B0604030504040204" pitchFamily="50" charset="-128"/>
                          <a:ea typeface="Meiryo UI" panose="020B0604030504040204" pitchFamily="50" charset="-128"/>
                          <a:cs typeface="+mn-cs"/>
                        </a:rPr>
                        <a:t>※1</a:t>
                      </a:r>
                      <a:r>
                        <a:rPr kumimoji="1" lang="en-US" altLang="ja-JP" sz="1050" kern="100" dirty="0" smtClean="0">
                          <a:solidFill>
                            <a:schemeClr val="dk1"/>
                          </a:solidFill>
                          <a:effectLst/>
                          <a:latin typeface="Meiryo UI" panose="020B0604030504040204" pitchFamily="50" charset="-128"/>
                          <a:ea typeface="Meiryo UI" panose="020B0604030504040204" pitchFamily="50" charset="-128"/>
                          <a:cs typeface="+mn-cs"/>
                        </a:rPr>
                        <a:t> </a:t>
                      </a:r>
                      <a:r>
                        <a:rPr kumimoji="1" lang="ja-JP" altLang="ja-JP" sz="1050" kern="100" dirty="0" smtClean="0">
                          <a:solidFill>
                            <a:schemeClr val="dk1"/>
                          </a:solidFill>
                          <a:effectLst/>
                          <a:latin typeface="Meiryo UI" panose="020B0604030504040204" pitchFamily="50" charset="-128"/>
                          <a:ea typeface="Meiryo UI" panose="020B0604030504040204" pitchFamily="50" charset="-128"/>
                          <a:cs typeface="+mn-cs"/>
                        </a:rPr>
                        <a:t>契約者</a:t>
                      </a:r>
                      <a:r>
                        <a:rPr kumimoji="1" lang="ja-JP" altLang="ja-JP" sz="1050" kern="100" dirty="0">
                          <a:solidFill>
                            <a:schemeClr val="dk1"/>
                          </a:solidFill>
                          <a:effectLst/>
                          <a:latin typeface="Meiryo UI" panose="020B0604030504040204" pitchFamily="50" charset="-128"/>
                          <a:ea typeface="Meiryo UI" panose="020B0604030504040204" pitchFamily="50" charset="-128"/>
                          <a:cs typeface="+mn-cs"/>
                        </a:rPr>
                        <a:t>と登録住所が同一であるご家族を含みます。</a:t>
                      </a:r>
                    </a:p>
                    <a:p>
                      <a:r>
                        <a:rPr kumimoji="1" lang="ja-JP" altLang="en-US" sz="1050" kern="100" dirty="0">
                          <a:solidFill>
                            <a:schemeClr val="dk1"/>
                          </a:solidFill>
                          <a:effectLst/>
                          <a:latin typeface="Meiryo UI" panose="020B0604030504040204" pitchFamily="50" charset="-128"/>
                          <a:ea typeface="Meiryo UI" panose="020B0604030504040204" pitchFamily="50" charset="-128"/>
                          <a:cs typeface="+mn-cs"/>
                        </a:rPr>
                        <a:t>　　　</a:t>
                      </a:r>
                      <a:r>
                        <a:rPr kumimoji="1" lang="ja-JP" altLang="en-US" sz="1050" kern="100" dirty="0" smtClean="0">
                          <a:solidFill>
                            <a:schemeClr val="dk1"/>
                          </a:solidFill>
                          <a:effectLst/>
                          <a:latin typeface="Meiryo UI" panose="020B0604030504040204" pitchFamily="50" charset="-128"/>
                          <a:ea typeface="Meiryo UI" panose="020B0604030504040204" pitchFamily="50" charset="-128"/>
                          <a:cs typeface="+mn-cs"/>
                        </a:rPr>
                        <a:t>   </a:t>
                      </a:r>
                      <a:r>
                        <a:rPr kumimoji="1" lang="ja-JP" altLang="ja-JP" sz="1050" kern="100" dirty="0" smtClean="0">
                          <a:solidFill>
                            <a:schemeClr val="dk1"/>
                          </a:solidFill>
                          <a:effectLst/>
                          <a:latin typeface="Meiryo UI" panose="020B0604030504040204" pitchFamily="50" charset="-128"/>
                          <a:ea typeface="Meiryo UI" panose="020B0604030504040204" pitchFamily="50" charset="-128"/>
                          <a:cs typeface="+mn-cs"/>
                        </a:rPr>
                        <a:t>ただし</a:t>
                      </a:r>
                      <a:r>
                        <a:rPr kumimoji="1" lang="ja-JP" altLang="ja-JP" sz="1050" kern="100" dirty="0">
                          <a:solidFill>
                            <a:schemeClr val="dk1"/>
                          </a:solidFill>
                          <a:effectLst/>
                          <a:latin typeface="Meiryo UI" panose="020B0604030504040204" pitchFamily="50" charset="-128"/>
                          <a:ea typeface="Meiryo UI" panose="020B0604030504040204" pitchFamily="50" charset="-128"/>
                          <a:cs typeface="+mn-cs"/>
                        </a:rPr>
                        <a:t>、契約者と登録保護者が同居していることが必要です。</a:t>
                      </a:r>
                      <a:endParaRPr kumimoji="1" lang="ja-JP" sz="1050" kern="100" dirty="0">
                        <a:solidFill>
                          <a:schemeClr val="dk1"/>
                        </a:solidFill>
                        <a:effectLst/>
                        <a:latin typeface="Meiryo UI" panose="020B0604030504040204" pitchFamily="50" charset="-128"/>
                        <a:ea typeface="Meiryo UI" panose="020B0604030504040204" pitchFamily="50" charset="-128"/>
                        <a:cs typeface="+mn-cs"/>
                      </a:endParaRPr>
                    </a:p>
                  </a:txBody>
                  <a:tcPr marL="68580" marR="68580" marT="0" marB="0" anchor="ctr"/>
                </a:tc>
                <a:extLst>
                  <a:ext uri="{0D108BD9-81ED-4DB2-BD59-A6C34878D82A}">
                    <a16:rowId xmlns:a16="http://schemas.microsoft.com/office/drawing/2014/main" val="10001"/>
                  </a:ext>
                </a:extLst>
              </a:tr>
              <a:tr h="443195">
                <a:tc>
                  <a:txBody>
                    <a:bodyPr/>
                    <a:lstStyle/>
                    <a:p>
                      <a:pPr algn="ctr">
                        <a:spcAft>
                          <a:spcPts val="0"/>
                        </a:spcAft>
                      </a:pPr>
                      <a:r>
                        <a:rPr lang="ja-JP" sz="1050" kern="100" dirty="0">
                          <a:effectLst/>
                          <a:latin typeface="Meiryo UI" panose="020B0604030504040204" pitchFamily="50" charset="-128"/>
                          <a:ea typeface="Meiryo UI" panose="020B0604030504040204" pitchFamily="50" charset="-128"/>
                        </a:rPr>
                        <a:t>月額料金割引額</a:t>
                      </a:r>
                      <a:endParaRPr lang="ja-JP" sz="105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8580" marR="68580" marT="0" marB="0" anchor="ctr"/>
                </a:tc>
                <a:tc>
                  <a:txBody>
                    <a:bodyPr/>
                    <a:lstStyle/>
                    <a:p>
                      <a:pPr algn="just">
                        <a:spcAft>
                          <a:spcPts val="0"/>
                        </a:spcAft>
                      </a:pPr>
                      <a:r>
                        <a:rPr lang="en-US" sz="1050" kern="100" dirty="0">
                          <a:effectLst/>
                          <a:latin typeface="Meiryo UI" panose="020B0604030504040204" pitchFamily="50" charset="-128"/>
                          <a:ea typeface="Meiryo UI" panose="020B0604030504040204" pitchFamily="50" charset="-128"/>
                        </a:rPr>
                        <a:t>300</a:t>
                      </a:r>
                      <a:r>
                        <a:rPr lang="ja-JP" sz="1050" kern="100" dirty="0">
                          <a:effectLst/>
                          <a:latin typeface="Meiryo UI" panose="020B0604030504040204" pitchFamily="50" charset="-128"/>
                          <a:ea typeface="Meiryo UI" panose="020B0604030504040204" pitchFamily="50" charset="-128"/>
                        </a:rPr>
                        <a:t>円</a:t>
                      </a:r>
                      <a:r>
                        <a:rPr lang="en-US" sz="1050" kern="100" dirty="0">
                          <a:effectLst/>
                          <a:latin typeface="Meiryo UI" panose="020B0604030504040204" pitchFamily="50" charset="-128"/>
                          <a:ea typeface="Meiryo UI" panose="020B0604030504040204" pitchFamily="50" charset="-128"/>
                        </a:rPr>
                        <a:t>/</a:t>
                      </a:r>
                      <a:r>
                        <a:rPr lang="ja-JP" sz="1050" kern="100" dirty="0">
                          <a:effectLst/>
                          <a:latin typeface="Meiryo UI" panose="020B0604030504040204" pitchFamily="50" charset="-128"/>
                          <a:ea typeface="Meiryo UI" panose="020B0604030504040204" pitchFamily="50" charset="-128"/>
                        </a:rPr>
                        <a:t>月</a:t>
                      </a:r>
                      <a:r>
                        <a:rPr kumimoji="1" lang="en-US" sz="1050" kern="100" dirty="0">
                          <a:solidFill>
                            <a:schemeClr val="dk1"/>
                          </a:solidFill>
                          <a:effectLst/>
                          <a:latin typeface="Meiryo UI" panose="020B0604030504040204" pitchFamily="50" charset="-128"/>
                          <a:ea typeface="Meiryo UI" panose="020B0604030504040204" pitchFamily="50" charset="-128"/>
                          <a:cs typeface="+mn-cs"/>
                        </a:rPr>
                        <a:t>(</a:t>
                      </a:r>
                      <a:r>
                        <a:rPr kumimoji="1" lang="ja-JP" sz="1050" kern="100" dirty="0">
                          <a:solidFill>
                            <a:schemeClr val="dk1"/>
                          </a:solidFill>
                          <a:effectLst/>
                          <a:latin typeface="Meiryo UI" panose="020B0604030504040204" pitchFamily="50" charset="-128"/>
                          <a:ea typeface="Meiryo UI" panose="020B0604030504040204" pitchFamily="50" charset="-128"/>
                          <a:cs typeface="+mn-cs"/>
                        </a:rPr>
                        <a:t>税込</a:t>
                      </a:r>
                      <a:r>
                        <a:rPr kumimoji="1" lang="en-US" sz="1050" kern="100" dirty="0">
                          <a:solidFill>
                            <a:schemeClr val="dk1"/>
                          </a:solidFill>
                          <a:effectLst/>
                          <a:latin typeface="Meiryo UI" panose="020B0604030504040204" pitchFamily="50" charset="-128"/>
                          <a:ea typeface="Meiryo UI" panose="020B0604030504040204" pitchFamily="50" charset="-128"/>
                          <a:cs typeface="+mn-cs"/>
                        </a:rPr>
                        <a:t>330</a:t>
                      </a:r>
                      <a:r>
                        <a:rPr kumimoji="1" lang="ja-JP" sz="1050" kern="100" dirty="0">
                          <a:solidFill>
                            <a:schemeClr val="dk1"/>
                          </a:solidFill>
                          <a:effectLst/>
                          <a:latin typeface="Meiryo UI" panose="020B0604030504040204" pitchFamily="50" charset="-128"/>
                          <a:ea typeface="Meiryo UI" panose="020B0604030504040204" pitchFamily="50" charset="-128"/>
                          <a:cs typeface="+mn-cs"/>
                        </a:rPr>
                        <a:t>円</a:t>
                      </a:r>
                      <a:r>
                        <a:rPr kumimoji="1" lang="en-US" sz="1050" kern="100" dirty="0">
                          <a:solidFill>
                            <a:schemeClr val="dk1"/>
                          </a:solidFill>
                          <a:effectLst/>
                          <a:latin typeface="Meiryo UI" panose="020B0604030504040204" pitchFamily="50" charset="-128"/>
                          <a:ea typeface="Meiryo UI" panose="020B0604030504040204" pitchFamily="50" charset="-128"/>
                          <a:cs typeface="+mn-cs"/>
                        </a:rPr>
                        <a:t>/</a:t>
                      </a:r>
                      <a:r>
                        <a:rPr kumimoji="1" lang="ja-JP" sz="1050" kern="100" dirty="0">
                          <a:solidFill>
                            <a:schemeClr val="dk1"/>
                          </a:solidFill>
                          <a:effectLst/>
                          <a:latin typeface="Meiryo UI" panose="020B0604030504040204" pitchFamily="50" charset="-128"/>
                          <a:ea typeface="Meiryo UI" panose="020B0604030504040204" pitchFamily="50" charset="-128"/>
                          <a:cs typeface="+mn-cs"/>
                        </a:rPr>
                        <a:t>月</a:t>
                      </a:r>
                      <a:r>
                        <a:rPr kumimoji="1" lang="en-US" sz="1050" kern="100" dirty="0">
                          <a:solidFill>
                            <a:schemeClr val="dk1"/>
                          </a:solidFill>
                          <a:effectLst/>
                          <a:latin typeface="Meiryo UI" panose="020B0604030504040204" pitchFamily="50" charset="-128"/>
                          <a:ea typeface="Meiryo UI" panose="020B0604030504040204" pitchFamily="50" charset="-128"/>
                          <a:cs typeface="+mn-cs"/>
                        </a:rPr>
                        <a:t>)</a:t>
                      </a:r>
                      <a:endParaRPr kumimoji="1" lang="ja-JP" sz="1050" kern="100" dirty="0">
                        <a:solidFill>
                          <a:schemeClr val="dk1"/>
                        </a:solidFill>
                        <a:effectLst/>
                        <a:latin typeface="Meiryo UI" panose="020B0604030504040204" pitchFamily="50" charset="-128"/>
                        <a:ea typeface="Meiryo UI" panose="020B0604030504040204" pitchFamily="50" charset="-128"/>
                        <a:cs typeface="+mn-cs"/>
                      </a:endParaRPr>
                    </a:p>
                  </a:txBody>
                  <a:tcPr marL="68580" marR="68580" marT="0" marB="0" anchor="ctr"/>
                </a:tc>
                <a:extLst>
                  <a:ext uri="{0D108BD9-81ED-4DB2-BD59-A6C34878D82A}">
                    <a16:rowId xmlns:a16="http://schemas.microsoft.com/office/drawing/2014/main" val="10002"/>
                  </a:ext>
                </a:extLst>
              </a:tr>
              <a:tr h="792088">
                <a:tc>
                  <a:txBody>
                    <a:bodyPr/>
                    <a:lstStyle/>
                    <a:p>
                      <a:pPr algn="ctr">
                        <a:spcAft>
                          <a:spcPts val="0"/>
                        </a:spcAft>
                      </a:pPr>
                      <a:r>
                        <a:rPr lang="ja-JP" sz="1050" kern="100" dirty="0">
                          <a:effectLst/>
                          <a:latin typeface="Meiryo UI" panose="020B0604030504040204" pitchFamily="50" charset="-128"/>
                          <a:ea typeface="Meiryo UI" panose="020B0604030504040204" pitchFamily="50" charset="-128"/>
                        </a:rPr>
                        <a:t>割引期間</a:t>
                      </a:r>
                      <a:endParaRPr lang="ja-JP" sz="105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8580" marR="68580" marT="0" marB="0" anchor="ctr"/>
                </a:tc>
                <a:tc>
                  <a:txBody>
                    <a:bodyPr/>
                    <a:lstStyle/>
                    <a:p>
                      <a:pPr algn="just">
                        <a:spcAft>
                          <a:spcPts val="0"/>
                        </a:spcAft>
                      </a:pPr>
                      <a:r>
                        <a:rPr kumimoji="1" lang="ja-JP" altLang="ja-JP" sz="1050" kern="100" dirty="0" smtClean="0">
                          <a:solidFill>
                            <a:schemeClr val="dk1"/>
                          </a:solidFill>
                          <a:effectLst/>
                          <a:latin typeface="Meiryo UI" panose="020B0604030504040204" pitchFamily="50" charset="-128"/>
                          <a:ea typeface="Meiryo UI" panose="020B0604030504040204" pitchFamily="50" charset="-128"/>
                          <a:cs typeface="+mn-cs"/>
                        </a:rPr>
                        <a:t>トキっ子</a:t>
                      </a:r>
                      <a:r>
                        <a:rPr kumimoji="1" lang="ja-JP" altLang="ja-JP" sz="1050" kern="100" dirty="0" err="1" smtClean="0">
                          <a:solidFill>
                            <a:schemeClr val="dk1"/>
                          </a:solidFill>
                          <a:effectLst/>
                          <a:latin typeface="Meiryo UI" panose="020B0604030504040204" pitchFamily="50" charset="-128"/>
                          <a:ea typeface="Meiryo UI" panose="020B0604030504040204" pitchFamily="50" charset="-128"/>
                          <a:cs typeface="+mn-cs"/>
                        </a:rPr>
                        <a:t>くらぶに登</a:t>
                      </a:r>
                      <a:r>
                        <a:rPr kumimoji="1" lang="ja-JP" altLang="ja-JP" sz="1050" kern="100" dirty="0" smtClean="0">
                          <a:solidFill>
                            <a:schemeClr val="dk1"/>
                          </a:solidFill>
                          <a:effectLst/>
                          <a:latin typeface="Meiryo UI" panose="020B0604030504040204" pitchFamily="50" charset="-128"/>
                          <a:ea typeface="Meiryo UI" panose="020B0604030504040204" pitchFamily="50" charset="-128"/>
                          <a:cs typeface="+mn-cs"/>
                        </a:rPr>
                        <a:t>録している最年少のお子さまが</a:t>
                      </a:r>
                      <a:r>
                        <a:rPr kumimoji="1" lang="en-US" altLang="ja-JP" sz="1050" kern="100" dirty="0" smtClean="0">
                          <a:solidFill>
                            <a:schemeClr val="dk1"/>
                          </a:solidFill>
                          <a:effectLst/>
                          <a:latin typeface="Meiryo UI" panose="020B0604030504040204" pitchFamily="50" charset="-128"/>
                          <a:ea typeface="Meiryo UI" panose="020B0604030504040204" pitchFamily="50" charset="-128"/>
                          <a:cs typeface="+mn-cs"/>
                        </a:rPr>
                        <a:t>18</a:t>
                      </a:r>
                      <a:r>
                        <a:rPr kumimoji="1" lang="ja-JP" altLang="ja-JP" sz="1050" kern="100" dirty="0" smtClean="0">
                          <a:solidFill>
                            <a:schemeClr val="dk1"/>
                          </a:solidFill>
                          <a:effectLst/>
                          <a:latin typeface="Meiryo UI" panose="020B0604030504040204" pitchFamily="50" charset="-128"/>
                          <a:ea typeface="Meiryo UI" panose="020B0604030504040204" pitchFamily="50" charset="-128"/>
                          <a:cs typeface="+mn-cs"/>
                        </a:rPr>
                        <a:t>歳に達する年度</a:t>
                      </a:r>
                      <a:r>
                        <a:rPr kumimoji="1" lang="en-US" altLang="ja-JP" sz="900" kern="100" dirty="0" smtClean="0">
                          <a:solidFill>
                            <a:schemeClr val="dk1"/>
                          </a:solidFill>
                          <a:effectLst/>
                          <a:latin typeface="Meiryo UI" panose="020B0604030504040204" pitchFamily="50" charset="-128"/>
                          <a:ea typeface="Meiryo UI" panose="020B0604030504040204" pitchFamily="50" charset="-128"/>
                          <a:cs typeface="+mn-cs"/>
                        </a:rPr>
                        <a:t>※2</a:t>
                      </a:r>
                      <a:r>
                        <a:rPr kumimoji="1" lang="ja-JP" altLang="ja-JP" sz="1050" kern="100" dirty="0" smtClean="0">
                          <a:solidFill>
                            <a:schemeClr val="dk1"/>
                          </a:solidFill>
                          <a:effectLst/>
                          <a:latin typeface="Meiryo UI" panose="020B0604030504040204" pitchFamily="50" charset="-128"/>
                          <a:ea typeface="Meiryo UI" panose="020B0604030504040204" pitchFamily="50" charset="-128"/>
                          <a:cs typeface="+mn-cs"/>
                        </a:rPr>
                        <a:t>の</a:t>
                      </a:r>
                      <a:r>
                        <a:rPr kumimoji="1" lang="en-US" altLang="ja-JP" sz="1050" kern="100" dirty="0" smtClean="0">
                          <a:solidFill>
                            <a:schemeClr val="dk1"/>
                          </a:solidFill>
                          <a:effectLst/>
                          <a:latin typeface="Meiryo UI" panose="020B0604030504040204" pitchFamily="50" charset="-128"/>
                          <a:ea typeface="Meiryo UI" panose="020B0604030504040204" pitchFamily="50" charset="-128"/>
                          <a:cs typeface="+mn-cs"/>
                        </a:rPr>
                        <a:t>3</a:t>
                      </a:r>
                      <a:r>
                        <a:rPr kumimoji="1" lang="ja-JP" altLang="ja-JP" sz="1050" kern="100" dirty="0" smtClean="0">
                          <a:solidFill>
                            <a:schemeClr val="dk1"/>
                          </a:solidFill>
                          <a:effectLst/>
                          <a:latin typeface="Meiryo UI" panose="020B0604030504040204" pitchFamily="50" charset="-128"/>
                          <a:ea typeface="Meiryo UI" panose="020B0604030504040204" pitchFamily="50" charset="-128"/>
                          <a:cs typeface="+mn-cs"/>
                        </a:rPr>
                        <a:t>月のご利用料分まで</a:t>
                      </a:r>
                      <a:r>
                        <a:rPr kumimoji="1" lang="en-US" altLang="ja-JP" sz="900" kern="100" dirty="0" smtClean="0">
                          <a:solidFill>
                            <a:schemeClr val="dk1"/>
                          </a:solidFill>
                          <a:effectLst/>
                          <a:latin typeface="Meiryo UI" panose="020B0604030504040204" pitchFamily="50" charset="-128"/>
                          <a:ea typeface="Meiryo UI" panose="020B0604030504040204" pitchFamily="50" charset="-128"/>
                          <a:cs typeface="+mn-cs"/>
                        </a:rPr>
                        <a:t>※3</a:t>
                      </a:r>
                      <a:endParaRPr kumimoji="1" lang="en-US" altLang="ja-JP" sz="1050" kern="100" dirty="0" smtClean="0">
                        <a:solidFill>
                          <a:schemeClr val="dk1"/>
                        </a:solidFill>
                        <a:effectLst/>
                        <a:latin typeface="Meiryo UI" panose="020B0604030504040204" pitchFamily="50" charset="-128"/>
                        <a:ea typeface="Meiryo UI" panose="020B0604030504040204" pitchFamily="50" charset="-128"/>
                        <a:cs typeface="+mn-cs"/>
                      </a:endParaRPr>
                    </a:p>
                    <a:p>
                      <a:r>
                        <a:rPr kumimoji="1" lang="ja-JP" altLang="en-US" sz="900" kern="100" dirty="0" smtClean="0">
                          <a:solidFill>
                            <a:schemeClr val="dk1"/>
                          </a:solidFill>
                          <a:effectLst/>
                          <a:latin typeface="Meiryo UI" panose="020B0604030504040204" pitchFamily="50" charset="-128"/>
                          <a:ea typeface="Meiryo UI" panose="020B0604030504040204" pitchFamily="50" charset="-128"/>
                          <a:cs typeface="+mn-cs"/>
                        </a:rPr>
                        <a:t>　　</a:t>
                      </a:r>
                      <a:r>
                        <a:rPr kumimoji="1" lang="ja-JP" altLang="ja-JP" sz="900" kern="100" dirty="0" smtClean="0">
                          <a:solidFill>
                            <a:schemeClr val="dk1"/>
                          </a:solidFill>
                          <a:effectLst/>
                          <a:latin typeface="Meiryo UI" panose="020B0604030504040204" pitchFamily="50" charset="-128"/>
                          <a:ea typeface="Meiryo UI" panose="020B0604030504040204" pitchFamily="50" charset="-128"/>
                          <a:cs typeface="+mn-cs"/>
                        </a:rPr>
                        <a:t>※</a:t>
                      </a:r>
                      <a:r>
                        <a:rPr kumimoji="1" lang="en-US" altLang="ja-JP" sz="900" kern="100" dirty="0" smtClean="0">
                          <a:solidFill>
                            <a:schemeClr val="dk1"/>
                          </a:solidFill>
                          <a:effectLst/>
                          <a:latin typeface="Meiryo UI" panose="020B0604030504040204" pitchFamily="50" charset="-128"/>
                          <a:ea typeface="Meiryo UI" panose="020B0604030504040204" pitchFamily="50" charset="-128"/>
                          <a:cs typeface="+mn-cs"/>
                        </a:rPr>
                        <a:t>2</a:t>
                      </a:r>
                      <a:r>
                        <a:rPr kumimoji="1" lang="ja-JP" altLang="ja-JP" sz="1050" kern="100" dirty="0" smtClean="0">
                          <a:solidFill>
                            <a:schemeClr val="dk1"/>
                          </a:solidFill>
                          <a:effectLst/>
                          <a:latin typeface="Meiryo UI" panose="020B0604030504040204" pitchFamily="50" charset="-128"/>
                          <a:ea typeface="Meiryo UI" panose="020B0604030504040204" pitchFamily="50" charset="-128"/>
                          <a:cs typeface="+mn-cs"/>
                        </a:rPr>
                        <a:t>　</a:t>
                      </a:r>
                      <a:r>
                        <a:rPr kumimoji="1" lang="en-US" altLang="ja-JP" sz="1050" kern="100" dirty="0" smtClean="0">
                          <a:solidFill>
                            <a:schemeClr val="dk1"/>
                          </a:solidFill>
                          <a:effectLst/>
                          <a:latin typeface="Meiryo UI" panose="020B0604030504040204" pitchFamily="50" charset="-128"/>
                          <a:ea typeface="Meiryo UI" panose="020B0604030504040204" pitchFamily="50" charset="-128"/>
                          <a:cs typeface="+mn-cs"/>
                        </a:rPr>
                        <a:t>4</a:t>
                      </a:r>
                      <a:r>
                        <a:rPr kumimoji="1" lang="ja-JP" altLang="ja-JP" sz="1050" kern="100" dirty="0" smtClean="0">
                          <a:solidFill>
                            <a:schemeClr val="dk1"/>
                          </a:solidFill>
                          <a:effectLst/>
                          <a:latin typeface="Meiryo UI" panose="020B0604030504040204" pitchFamily="50" charset="-128"/>
                          <a:ea typeface="Meiryo UI" panose="020B0604030504040204" pitchFamily="50" charset="-128"/>
                          <a:cs typeface="+mn-cs"/>
                        </a:rPr>
                        <a:t>月</a:t>
                      </a:r>
                      <a:r>
                        <a:rPr kumimoji="1" lang="en-US" altLang="ja-JP" sz="1050" kern="100" dirty="0" smtClean="0">
                          <a:solidFill>
                            <a:schemeClr val="dk1"/>
                          </a:solidFill>
                          <a:effectLst/>
                          <a:latin typeface="Meiryo UI" panose="020B0604030504040204" pitchFamily="50" charset="-128"/>
                          <a:ea typeface="Meiryo UI" panose="020B0604030504040204" pitchFamily="50" charset="-128"/>
                          <a:cs typeface="+mn-cs"/>
                        </a:rPr>
                        <a:t>1</a:t>
                      </a:r>
                      <a:r>
                        <a:rPr kumimoji="1" lang="ja-JP" altLang="ja-JP" sz="1050" kern="100" dirty="0" smtClean="0">
                          <a:solidFill>
                            <a:schemeClr val="dk1"/>
                          </a:solidFill>
                          <a:effectLst/>
                          <a:latin typeface="Meiryo UI" panose="020B0604030504040204" pitchFamily="50" charset="-128"/>
                          <a:ea typeface="Meiryo UI" panose="020B0604030504040204" pitchFamily="50" charset="-128"/>
                          <a:cs typeface="+mn-cs"/>
                        </a:rPr>
                        <a:t>日～翌年</a:t>
                      </a:r>
                      <a:r>
                        <a:rPr kumimoji="1" lang="en-US" altLang="ja-JP" sz="1050" kern="100" dirty="0" smtClean="0">
                          <a:solidFill>
                            <a:schemeClr val="dk1"/>
                          </a:solidFill>
                          <a:effectLst/>
                          <a:latin typeface="Meiryo UI" panose="020B0604030504040204" pitchFamily="50" charset="-128"/>
                          <a:ea typeface="Meiryo UI" panose="020B0604030504040204" pitchFamily="50" charset="-128"/>
                          <a:cs typeface="+mn-cs"/>
                        </a:rPr>
                        <a:t>3</a:t>
                      </a:r>
                      <a:r>
                        <a:rPr kumimoji="1" lang="ja-JP" altLang="ja-JP" sz="1050" kern="100" dirty="0" smtClean="0">
                          <a:solidFill>
                            <a:schemeClr val="dk1"/>
                          </a:solidFill>
                          <a:effectLst/>
                          <a:latin typeface="Meiryo UI" panose="020B0604030504040204" pitchFamily="50" charset="-128"/>
                          <a:ea typeface="Meiryo UI" panose="020B0604030504040204" pitchFamily="50" charset="-128"/>
                          <a:cs typeface="+mn-cs"/>
                        </a:rPr>
                        <a:t>月</a:t>
                      </a:r>
                      <a:r>
                        <a:rPr kumimoji="1" lang="en-US" altLang="ja-JP" sz="1050" kern="100" dirty="0" smtClean="0">
                          <a:solidFill>
                            <a:schemeClr val="dk1"/>
                          </a:solidFill>
                          <a:effectLst/>
                          <a:latin typeface="Meiryo UI" panose="020B0604030504040204" pitchFamily="50" charset="-128"/>
                          <a:ea typeface="Meiryo UI" panose="020B0604030504040204" pitchFamily="50" charset="-128"/>
                          <a:cs typeface="+mn-cs"/>
                        </a:rPr>
                        <a:t>31</a:t>
                      </a:r>
                      <a:r>
                        <a:rPr kumimoji="1" lang="ja-JP" altLang="ja-JP" sz="1050" kern="100" dirty="0" smtClean="0">
                          <a:solidFill>
                            <a:schemeClr val="dk1"/>
                          </a:solidFill>
                          <a:effectLst/>
                          <a:latin typeface="Meiryo UI" panose="020B0604030504040204" pitchFamily="50" charset="-128"/>
                          <a:ea typeface="Meiryo UI" panose="020B0604030504040204" pitchFamily="50" charset="-128"/>
                          <a:cs typeface="+mn-cs"/>
                        </a:rPr>
                        <a:t>日までの期間です。</a:t>
                      </a:r>
                    </a:p>
                    <a:p>
                      <a:r>
                        <a:rPr kumimoji="1" lang="ja-JP" altLang="en-US" sz="900" kern="100" dirty="0" smtClean="0">
                          <a:solidFill>
                            <a:schemeClr val="dk1"/>
                          </a:solidFill>
                          <a:effectLst/>
                          <a:latin typeface="Meiryo UI" panose="020B0604030504040204" pitchFamily="50" charset="-128"/>
                          <a:ea typeface="Meiryo UI" panose="020B0604030504040204" pitchFamily="50" charset="-128"/>
                          <a:cs typeface="+mn-cs"/>
                        </a:rPr>
                        <a:t>　　</a:t>
                      </a:r>
                      <a:r>
                        <a:rPr kumimoji="1" lang="ja-JP" altLang="ja-JP" sz="900" kern="100" dirty="0" smtClean="0">
                          <a:solidFill>
                            <a:schemeClr val="dk1"/>
                          </a:solidFill>
                          <a:effectLst/>
                          <a:latin typeface="Meiryo UI" panose="020B0604030504040204" pitchFamily="50" charset="-128"/>
                          <a:ea typeface="Meiryo UI" panose="020B0604030504040204" pitchFamily="50" charset="-128"/>
                          <a:cs typeface="+mn-cs"/>
                        </a:rPr>
                        <a:t>※</a:t>
                      </a:r>
                      <a:r>
                        <a:rPr kumimoji="1" lang="en-US" altLang="ja-JP" sz="900" kern="100" dirty="0" smtClean="0">
                          <a:solidFill>
                            <a:schemeClr val="dk1"/>
                          </a:solidFill>
                          <a:effectLst/>
                          <a:latin typeface="Meiryo UI" panose="020B0604030504040204" pitchFamily="50" charset="-128"/>
                          <a:ea typeface="Meiryo UI" panose="020B0604030504040204" pitchFamily="50" charset="-128"/>
                          <a:cs typeface="+mn-cs"/>
                        </a:rPr>
                        <a:t>3</a:t>
                      </a:r>
                      <a:r>
                        <a:rPr kumimoji="1" lang="ja-JP" altLang="ja-JP" sz="1050" kern="100" dirty="0" smtClean="0">
                          <a:solidFill>
                            <a:schemeClr val="dk1"/>
                          </a:solidFill>
                          <a:effectLst/>
                          <a:latin typeface="Meiryo UI" panose="020B0604030504040204" pitchFamily="50" charset="-128"/>
                          <a:ea typeface="Meiryo UI" panose="020B0604030504040204" pitchFamily="50" charset="-128"/>
                          <a:cs typeface="+mn-cs"/>
                        </a:rPr>
                        <a:t>　ただし、生年月日が</a:t>
                      </a:r>
                      <a:r>
                        <a:rPr kumimoji="1" lang="en-US" altLang="ja-JP" sz="1050" kern="100" dirty="0" smtClean="0">
                          <a:solidFill>
                            <a:schemeClr val="dk1"/>
                          </a:solidFill>
                          <a:effectLst/>
                          <a:latin typeface="Meiryo UI" panose="020B0604030504040204" pitchFamily="50" charset="-128"/>
                          <a:ea typeface="Meiryo UI" panose="020B0604030504040204" pitchFamily="50" charset="-128"/>
                          <a:cs typeface="+mn-cs"/>
                        </a:rPr>
                        <a:t>4</a:t>
                      </a:r>
                      <a:r>
                        <a:rPr kumimoji="1" lang="ja-JP" altLang="ja-JP" sz="1050" kern="100" dirty="0" smtClean="0">
                          <a:solidFill>
                            <a:schemeClr val="dk1"/>
                          </a:solidFill>
                          <a:effectLst/>
                          <a:latin typeface="Meiryo UI" panose="020B0604030504040204" pitchFamily="50" charset="-128"/>
                          <a:ea typeface="Meiryo UI" panose="020B0604030504040204" pitchFamily="50" charset="-128"/>
                          <a:cs typeface="+mn-cs"/>
                        </a:rPr>
                        <a:t>月</a:t>
                      </a:r>
                      <a:r>
                        <a:rPr kumimoji="1" lang="en-US" altLang="ja-JP" sz="1050" kern="100" dirty="0" smtClean="0">
                          <a:solidFill>
                            <a:schemeClr val="dk1"/>
                          </a:solidFill>
                          <a:effectLst/>
                          <a:latin typeface="Meiryo UI" panose="020B0604030504040204" pitchFamily="50" charset="-128"/>
                          <a:ea typeface="Meiryo UI" panose="020B0604030504040204" pitchFamily="50" charset="-128"/>
                          <a:cs typeface="+mn-cs"/>
                        </a:rPr>
                        <a:t>1</a:t>
                      </a:r>
                      <a:r>
                        <a:rPr kumimoji="1" lang="ja-JP" altLang="ja-JP" sz="1050" kern="100" dirty="0" smtClean="0">
                          <a:solidFill>
                            <a:schemeClr val="dk1"/>
                          </a:solidFill>
                          <a:effectLst/>
                          <a:latin typeface="Meiryo UI" panose="020B0604030504040204" pitchFamily="50" charset="-128"/>
                          <a:ea typeface="Meiryo UI" panose="020B0604030504040204" pitchFamily="50" charset="-128"/>
                          <a:cs typeface="+mn-cs"/>
                        </a:rPr>
                        <a:t>日の場合、満</a:t>
                      </a:r>
                      <a:r>
                        <a:rPr kumimoji="1" lang="en-US" altLang="ja-JP" sz="1050" kern="100" dirty="0" smtClean="0">
                          <a:solidFill>
                            <a:schemeClr val="dk1"/>
                          </a:solidFill>
                          <a:effectLst/>
                          <a:latin typeface="Meiryo UI" panose="020B0604030504040204" pitchFamily="50" charset="-128"/>
                          <a:ea typeface="Meiryo UI" panose="020B0604030504040204" pitchFamily="50" charset="-128"/>
                          <a:cs typeface="+mn-cs"/>
                        </a:rPr>
                        <a:t>17</a:t>
                      </a:r>
                      <a:r>
                        <a:rPr kumimoji="1" lang="ja-JP" altLang="ja-JP" sz="1050" kern="100" dirty="0" smtClean="0">
                          <a:solidFill>
                            <a:schemeClr val="dk1"/>
                          </a:solidFill>
                          <a:effectLst/>
                          <a:latin typeface="Meiryo UI" panose="020B0604030504040204" pitchFamily="50" charset="-128"/>
                          <a:ea typeface="Meiryo UI" panose="020B0604030504040204" pitchFamily="50" charset="-128"/>
                          <a:cs typeface="+mn-cs"/>
                        </a:rPr>
                        <a:t>歳の</a:t>
                      </a:r>
                      <a:r>
                        <a:rPr kumimoji="1" lang="en-US" altLang="ja-JP" sz="1050" kern="100" dirty="0" smtClean="0">
                          <a:solidFill>
                            <a:schemeClr val="dk1"/>
                          </a:solidFill>
                          <a:effectLst/>
                          <a:latin typeface="Meiryo UI" panose="020B0604030504040204" pitchFamily="50" charset="-128"/>
                          <a:ea typeface="Meiryo UI" panose="020B0604030504040204" pitchFamily="50" charset="-128"/>
                          <a:cs typeface="+mn-cs"/>
                        </a:rPr>
                        <a:t>3</a:t>
                      </a:r>
                      <a:r>
                        <a:rPr kumimoji="1" lang="ja-JP" altLang="ja-JP" sz="1050" kern="100" dirty="0" smtClean="0">
                          <a:solidFill>
                            <a:schemeClr val="dk1"/>
                          </a:solidFill>
                          <a:effectLst/>
                          <a:latin typeface="Meiryo UI" panose="020B0604030504040204" pitchFamily="50" charset="-128"/>
                          <a:ea typeface="Meiryo UI" panose="020B0604030504040204" pitchFamily="50" charset="-128"/>
                          <a:cs typeface="+mn-cs"/>
                        </a:rPr>
                        <a:t>月ご利用料分までとなります。</a:t>
                      </a:r>
                      <a:endParaRPr kumimoji="1" lang="ja-JP" sz="1050" kern="100" dirty="0">
                        <a:solidFill>
                          <a:schemeClr val="dk1"/>
                        </a:solidFill>
                        <a:effectLst/>
                        <a:latin typeface="Meiryo UI" panose="020B0604030504040204" pitchFamily="50" charset="-128"/>
                        <a:ea typeface="Meiryo UI" panose="020B0604030504040204" pitchFamily="50" charset="-128"/>
                        <a:cs typeface="+mn-cs"/>
                      </a:endParaRPr>
                    </a:p>
                  </a:txBody>
                  <a:tcPr marL="68580" marR="68580" marT="0" marB="0" anchor="ctr"/>
                </a:tc>
                <a:extLst>
                  <a:ext uri="{0D108BD9-81ED-4DB2-BD59-A6C34878D82A}">
                    <a16:rowId xmlns:a16="http://schemas.microsoft.com/office/drawing/2014/main" val="10003"/>
                  </a:ext>
                </a:extLst>
              </a:tr>
              <a:tr h="363828">
                <a:tc>
                  <a:txBody>
                    <a:bodyPr/>
                    <a:lstStyle/>
                    <a:p>
                      <a:pPr algn="ctr">
                        <a:spcAft>
                          <a:spcPts val="0"/>
                        </a:spcAft>
                      </a:pPr>
                      <a:r>
                        <a:rPr lang="ja-JP" sz="1050" kern="100">
                          <a:effectLst/>
                          <a:latin typeface="Meiryo UI" panose="020B0604030504040204" pitchFamily="50" charset="-128"/>
                          <a:ea typeface="Meiryo UI" panose="020B0604030504040204" pitchFamily="50" charset="-128"/>
                        </a:rPr>
                        <a:t>適用開始時期</a:t>
                      </a:r>
                      <a:endParaRPr lang="ja-JP" sz="1050" kern="100">
                        <a:effectLst/>
                        <a:latin typeface="Meiryo UI" panose="020B0604030504040204" pitchFamily="50" charset="-128"/>
                        <a:ea typeface="Meiryo UI" panose="020B0604030504040204" pitchFamily="50" charset="-128"/>
                        <a:cs typeface="Times New Roman" panose="02020603050405020304" pitchFamily="18" charset="0"/>
                      </a:endParaRPr>
                    </a:p>
                  </a:txBody>
                  <a:tcPr marL="68580" marR="68580" marT="0" marB="0" anchor="ctr"/>
                </a:tc>
                <a:tc>
                  <a:txBody>
                    <a:bodyPr/>
                    <a:lstStyle/>
                    <a:p>
                      <a:pPr algn="just">
                        <a:spcAft>
                          <a:spcPts val="0"/>
                        </a:spcAft>
                      </a:pPr>
                      <a:r>
                        <a:rPr lang="ja-JP" sz="1050" kern="100" dirty="0">
                          <a:effectLst/>
                          <a:latin typeface="Meiryo UI" panose="020B0604030504040204" pitchFamily="50" charset="-128"/>
                          <a:ea typeface="Meiryo UI" panose="020B0604030504040204" pitchFamily="50" charset="-128"/>
                        </a:rPr>
                        <a:t>お客さまの申込みを当社が承諾した日の翌月から割引適用となります。</a:t>
                      </a:r>
                      <a:endParaRPr lang="ja-JP" sz="105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8580" marR="68580" marT="0" marB="0" anchor="ctr"/>
                </a:tc>
                <a:extLst>
                  <a:ext uri="{0D108BD9-81ED-4DB2-BD59-A6C34878D82A}">
                    <a16:rowId xmlns:a16="http://schemas.microsoft.com/office/drawing/2014/main" val="10004"/>
                  </a:ext>
                </a:extLst>
              </a:tr>
            </a:tbl>
          </a:graphicData>
        </a:graphic>
      </p:graphicFrame>
      <p:sp>
        <p:nvSpPr>
          <p:cNvPr id="14" name="テキスト ボックス 28"/>
          <p:cNvSpPr txBox="1">
            <a:spLocks noChangeArrowheads="1"/>
          </p:cNvSpPr>
          <p:nvPr/>
        </p:nvSpPr>
        <p:spPr bwMode="auto">
          <a:xfrm>
            <a:off x="88900" y="6825208"/>
            <a:ext cx="6624736" cy="2016224"/>
          </a:xfrm>
          <a:prstGeom prst="rect">
            <a:avLst/>
          </a:prstGeom>
          <a:noFill/>
          <a:ln w="9525">
            <a:solidFill>
              <a:schemeClr val="bg1">
                <a:lumMod val="65000"/>
              </a:schemeClr>
            </a:solidFill>
            <a:miter lim="800000"/>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a:buNone/>
            </a:pPr>
            <a:r>
              <a:rPr lang="ja-JP" altLang="en-US" sz="1000" b="1" dirty="0">
                <a:latin typeface="Meiryo UI" pitchFamily="50" charset="-128"/>
                <a:ea typeface="Meiryo UI" pitchFamily="50" charset="-128"/>
                <a:cs typeface="Meiryo UI" pitchFamily="50" charset="-128"/>
              </a:rPr>
              <a:t>□ □　株式会社エヌ・シィ・ティ</a:t>
            </a:r>
            <a:r>
              <a:rPr lang="ja-JP" altLang="en-US" sz="1000" b="1" dirty="0" smtClean="0">
                <a:latin typeface="Meiryo UI" pitchFamily="50" charset="-128"/>
                <a:ea typeface="Meiryo UI" pitchFamily="50" charset="-128"/>
                <a:cs typeface="Meiryo UI" pitchFamily="50" charset="-128"/>
              </a:rPr>
              <a:t>（ＮＣＴ）</a:t>
            </a:r>
            <a:r>
              <a:rPr lang="ja-JP" altLang="en-US" sz="1000" b="1" dirty="0">
                <a:latin typeface="Meiryo UI" pitchFamily="50" charset="-128"/>
                <a:ea typeface="Meiryo UI" pitchFamily="50" charset="-128"/>
                <a:cs typeface="Meiryo UI" pitchFamily="50" charset="-128"/>
              </a:rPr>
              <a:t>について　□ □</a:t>
            </a:r>
            <a:r>
              <a:rPr lang="ja-JP" altLang="en-US" sz="1000" dirty="0">
                <a:latin typeface="Meiryo UI" pitchFamily="50" charset="-128"/>
                <a:ea typeface="Meiryo UI" pitchFamily="50" charset="-128"/>
                <a:cs typeface="Meiryo UI" pitchFamily="50" charset="-128"/>
              </a:rPr>
              <a:t>　</a:t>
            </a:r>
            <a:endParaRPr lang="en-US" altLang="ja-JP" sz="1000" dirty="0">
              <a:latin typeface="Meiryo UI" pitchFamily="50" charset="-128"/>
              <a:ea typeface="Meiryo UI" pitchFamily="50" charset="-128"/>
              <a:cs typeface="Meiryo UI" pitchFamily="50" charset="-128"/>
            </a:endParaRPr>
          </a:p>
          <a:p>
            <a:pPr>
              <a:buNone/>
            </a:pPr>
            <a:endParaRPr lang="ja-JP" altLang="en-US" sz="1000" dirty="0">
              <a:latin typeface="Meiryo UI" pitchFamily="50" charset="-128"/>
              <a:ea typeface="Meiryo UI" pitchFamily="50" charset="-128"/>
              <a:cs typeface="Meiryo UI" pitchFamily="50" charset="-128"/>
            </a:endParaRPr>
          </a:p>
          <a:p>
            <a:pPr>
              <a:buNone/>
            </a:pPr>
            <a:r>
              <a:rPr lang="ja-JP" altLang="en-US" sz="1000" dirty="0">
                <a:latin typeface="Meiryo UI" pitchFamily="50" charset="-128"/>
                <a:ea typeface="Meiryo UI" pitchFamily="50" charset="-128"/>
                <a:cs typeface="Meiryo UI" pitchFamily="50" charset="-128"/>
              </a:rPr>
              <a:t>　株式会社エヌ・シィ・ティ</a:t>
            </a:r>
            <a:r>
              <a:rPr lang="en-US" altLang="ja-JP" sz="1000" dirty="0">
                <a:latin typeface="Meiryo UI" pitchFamily="50" charset="-128"/>
                <a:ea typeface="Meiryo UI" pitchFamily="50" charset="-128"/>
                <a:cs typeface="Meiryo UI" pitchFamily="50" charset="-128"/>
              </a:rPr>
              <a:t>(</a:t>
            </a:r>
            <a:r>
              <a:rPr lang="ja-JP" altLang="en-US" sz="1000" dirty="0">
                <a:latin typeface="Meiryo UI" pitchFamily="50" charset="-128"/>
                <a:ea typeface="Meiryo UI" pitchFamily="50" charset="-128"/>
                <a:cs typeface="Meiryo UI" pitchFamily="50" charset="-128"/>
              </a:rPr>
              <a:t>本社</a:t>
            </a:r>
            <a:r>
              <a:rPr lang="en-US" altLang="ja-JP" sz="1000" dirty="0">
                <a:latin typeface="Meiryo UI" pitchFamily="50" charset="-128"/>
                <a:ea typeface="Meiryo UI" pitchFamily="50" charset="-128"/>
                <a:cs typeface="Meiryo UI" pitchFamily="50" charset="-128"/>
              </a:rPr>
              <a:t>:</a:t>
            </a:r>
            <a:r>
              <a:rPr lang="ja-JP" altLang="en-US" sz="1000" dirty="0">
                <a:latin typeface="Meiryo UI" pitchFamily="50" charset="-128"/>
                <a:ea typeface="Meiryo UI" pitchFamily="50" charset="-128"/>
                <a:cs typeface="Meiryo UI" pitchFamily="50" charset="-128"/>
              </a:rPr>
              <a:t>新潟県長岡市</a:t>
            </a:r>
            <a:r>
              <a:rPr lang="en-US" altLang="ja-JP" sz="1000" dirty="0">
                <a:latin typeface="Meiryo UI" pitchFamily="50" charset="-128"/>
                <a:ea typeface="Meiryo UI" pitchFamily="50" charset="-128"/>
                <a:cs typeface="Meiryo UI" pitchFamily="50" charset="-128"/>
              </a:rPr>
              <a:t>)</a:t>
            </a:r>
            <a:r>
              <a:rPr lang="ja-JP" altLang="en-US" sz="1000" dirty="0">
                <a:latin typeface="Meiryo UI" pitchFamily="50" charset="-128"/>
                <a:ea typeface="Meiryo UI" pitchFamily="50" charset="-128"/>
                <a:cs typeface="Meiryo UI" pitchFamily="50" charset="-128"/>
              </a:rPr>
              <a:t>は、</a:t>
            </a:r>
            <a:r>
              <a:rPr lang="en-US" altLang="ja-JP" sz="1000" dirty="0">
                <a:latin typeface="Meiryo UI" pitchFamily="50" charset="-128"/>
                <a:ea typeface="Meiryo UI" pitchFamily="50" charset="-128"/>
                <a:cs typeface="Meiryo UI" pitchFamily="50" charset="-128"/>
              </a:rPr>
              <a:t>1989</a:t>
            </a:r>
            <a:r>
              <a:rPr lang="ja-JP" altLang="en-US" sz="1000" dirty="0">
                <a:latin typeface="Meiryo UI" pitchFamily="50" charset="-128"/>
                <a:ea typeface="Meiryo UI" pitchFamily="50" charset="-128"/>
                <a:cs typeface="Meiryo UI" pitchFamily="50" charset="-128"/>
              </a:rPr>
              <a:t>年にサービスを開始した、</a:t>
            </a:r>
            <a:endParaRPr lang="en-US" altLang="ja-JP" sz="1000" dirty="0">
              <a:latin typeface="Meiryo UI" pitchFamily="50" charset="-128"/>
              <a:ea typeface="Meiryo UI" pitchFamily="50" charset="-128"/>
              <a:cs typeface="Meiryo UI" pitchFamily="50" charset="-128"/>
            </a:endParaRPr>
          </a:p>
          <a:p>
            <a:pPr>
              <a:buNone/>
            </a:pPr>
            <a:r>
              <a:rPr lang="ja-JP" altLang="en-US" sz="1000" dirty="0">
                <a:latin typeface="Meiryo UI" pitchFamily="50" charset="-128"/>
                <a:ea typeface="Meiryo UI" pitchFamily="50" charset="-128"/>
                <a:cs typeface="Meiryo UI" pitchFamily="50" charset="-128"/>
              </a:rPr>
              <a:t>　有線テレビジョン放送事業・電気通信事業</a:t>
            </a:r>
            <a:r>
              <a:rPr lang="en-US" altLang="ja-JP" sz="1000" dirty="0">
                <a:latin typeface="Meiryo UI" pitchFamily="50" charset="-128"/>
                <a:ea typeface="Meiryo UI" pitchFamily="50" charset="-128"/>
                <a:cs typeface="Meiryo UI" pitchFamily="50" charset="-128"/>
              </a:rPr>
              <a:t>(</a:t>
            </a:r>
            <a:r>
              <a:rPr lang="ja-JP" altLang="en-US" sz="1000" dirty="0">
                <a:latin typeface="Meiryo UI" pitchFamily="50" charset="-128"/>
                <a:ea typeface="Meiryo UI" pitchFamily="50" charset="-128"/>
                <a:cs typeface="Meiryo UI" pitchFamily="50" charset="-128"/>
              </a:rPr>
              <a:t>インターネット、電話</a:t>
            </a:r>
            <a:r>
              <a:rPr lang="en-US" altLang="ja-JP" sz="1000" dirty="0">
                <a:latin typeface="Meiryo UI" pitchFamily="50" charset="-128"/>
                <a:ea typeface="Meiryo UI" pitchFamily="50" charset="-128"/>
                <a:cs typeface="Meiryo UI" pitchFamily="50" charset="-128"/>
              </a:rPr>
              <a:t>)</a:t>
            </a:r>
            <a:r>
              <a:rPr lang="ja-JP" altLang="en-US" sz="1000" dirty="0">
                <a:latin typeface="Meiryo UI" pitchFamily="50" charset="-128"/>
                <a:ea typeface="Meiryo UI" pitchFamily="50" charset="-128"/>
                <a:cs typeface="Meiryo UI" pitchFamily="50" charset="-128"/>
              </a:rPr>
              <a:t>を主な事業とする会社です。</a:t>
            </a:r>
          </a:p>
          <a:p>
            <a:pPr>
              <a:buNone/>
            </a:pPr>
            <a:r>
              <a:rPr lang="ja-JP" altLang="en-US" sz="1000" dirty="0">
                <a:latin typeface="Meiryo UI" pitchFamily="50" charset="-128"/>
                <a:ea typeface="Meiryo UI" pitchFamily="50" charset="-128"/>
                <a:cs typeface="Meiryo UI" pitchFamily="50" charset="-128"/>
              </a:rPr>
              <a:t>　長岡市、三条市、見附市、</a:t>
            </a:r>
            <a:r>
              <a:rPr lang="zh-TW" altLang="en-US" sz="1000" dirty="0">
                <a:latin typeface="Meiryo UI" panose="020B0604030504040204" pitchFamily="50" charset="-128"/>
                <a:ea typeface="Meiryo UI" panose="020B0604030504040204" pitchFamily="50" charset="-128"/>
                <a:cs typeface="Meiryo UI" panose="020B0604030504040204" pitchFamily="50" charset="-128"/>
              </a:rPr>
              <a:t>小千谷市</a:t>
            </a:r>
            <a:r>
              <a:rPr lang="ja-JP" altLang="en-US" sz="1000" dirty="0" err="1">
                <a:latin typeface="Meiryo UI" pitchFamily="50" charset="-128"/>
                <a:ea typeface="Meiryo UI" pitchFamily="50" charset="-128"/>
                <a:cs typeface="Meiryo UI" pitchFamily="50" charset="-128"/>
              </a:rPr>
              <a:t>、</a:t>
            </a:r>
            <a:r>
              <a:rPr lang="ja-JP" altLang="en-US" sz="1000" dirty="0">
                <a:latin typeface="Meiryo UI" pitchFamily="50" charset="-128"/>
                <a:ea typeface="Meiryo UI" pitchFamily="50" charset="-128"/>
                <a:cs typeface="Meiryo UI" pitchFamily="50" charset="-128"/>
              </a:rPr>
              <a:t>燕市、柏崎市にお住まいのお客さまに、</a:t>
            </a:r>
            <a:endParaRPr lang="en-US" altLang="ja-JP" sz="1000" dirty="0">
              <a:latin typeface="Meiryo UI" pitchFamily="50" charset="-128"/>
              <a:ea typeface="Meiryo UI" pitchFamily="50" charset="-128"/>
              <a:cs typeface="Meiryo UI" pitchFamily="50" charset="-128"/>
            </a:endParaRPr>
          </a:p>
          <a:p>
            <a:pPr>
              <a:buNone/>
            </a:pPr>
            <a:r>
              <a:rPr lang="ja-JP" altLang="en-US" sz="1000" dirty="0">
                <a:latin typeface="Meiryo UI" pitchFamily="50" charset="-128"/>
                <a:ea typeface="Meiryo UI" pitchFamily="50" charset="-128"/>
                <a:cs typeface="Meiryo UI" pitchFamily="50" charset="-128"/>
              </a:rPr>
              <a:t>　インターネット、多チャンネル放送</a:t>
            </a:r>
            <a:r>
              <a:rPr lang="en-US" altLang="ja-JP" sz="1000" dirty="0">
                <a:latin typeface="Meiryo UI" pitchFamily="50" charset="-128"/>
                <a:ea typeface="Meiryo UI" pitchFamily="50" charset="-128"/>
                <a:cs typeface="Meiryo UI" pitchFamily="50" charset="-128"/>
              </a:rPr>
              <a:t>(</a:t>
            </a:r>
            <a:r>
              <a:rPr lang="ja-JP" altLang="en-US" sz="1000" dirty="0">
                <a:latin typeface="Meiryo UI" pitchFamily="50" charset="-128"/>
                <a:ea typeface="Meiryo UI" pitchFamily="50" charset="-128"/>
                <a:cs typeface="Meiryo UI" pitchFamily="50" charset="-128"/>
              </a:rPr>
              <a:t>地上・</a:t>
            </a:r>
            <a:r>
              <a:rPr lang="en-US" altLang="ja-JP" sz="1000" dirty="0">
                <a:latin typeface="Meiryo UI" pitchFamily="50" charset="-128"/>
                <a:ea typeface="Meiryo UI" pitchFamily="50" charset="-128"/>
                <a:cs typeface="Meiryo UI" pitchFamily="50" charset="-128"/>
              </a:rPr>
              <a:t>BS</a:t>
            </a:r>
            <a:r>
              <a:rPr lang="ja-JP" altLang="en-US" sz="1000" dirty="0">
                <a:latin typeface="Meiryo UI" pitchFamily="50" charset="-128"/>
                <a:ea typeface="Meiryo UI" pitchFamily="50" charset="-128"/>
                <a:cs typeface="Meiryo UI" pitchFamily="50" charset="-128"/>
              </a:rPr>
              <a:t>・専門チャンネル</a:t>
            </a:r>
            <a:r>
              <a:rPr lang="en-US" altLang="ja-JP" sz="1000" dirty="0">
                <a:latin typeface="Meiryo UI" pitchFamily="50" charset="-128"/>
                <a:ea typeface="Meiryo UI" pitchFamily="50" charset="-128"/>
                <a:cs typeface="Meiryo UI" pitchFamily="50" charset="-128"/>
              </a:rPr>
              <a:t>)</a:t>
            </a:r>
            <a:r>
              <a:rPr lang="ja-JP" altLang="en-US" sz="1000" dirty="0" err="1">
                <a:latin typeface="Meiryo UI" pitchFamily="50" charset="-128"/>
                <a:ea typeface="Meiryo UI" pitchFamily="50" charset="-128"/>
                <a:cs typeface="Meiryo UI" pitchFamily="50" charset="-128"/>
              </a:rPr>
              <a:t>、</a:t>
            </a:r>
            <a:r>
              <a:rPr lang="ja-JP" altLang="en-US" sz="1000" dirty="0">
                <a:latin typeface="Meiryo UI" pitchFamily="50" charset="-128"/>
                <a:ea typeface="Meiryo UI" pitchFamily="50" charset="-128"/>
                <a:cs typeface="Meiryo UI" pitchFamily="50" charset="-128"/>
              </a:rPr>
              <a:t>固定電話サービスを提供しており、</a:t>
            </a:r>
            <a:endParaRPr lang="en-US" altLang="ja-JP" sz="1000" dirty="0">
              <a:latin typeface="Meiryo UI" pitchFamily="50" charset="-128"/>
              <a:ea typeface="Meiryo UI" pitchFamily="50" charset="-128"/>
              <a:cs typeface="Meiryo UI" pitchFamily="50" charset="-128"/>
            </a:endParaRPr>
          </a:p>
          <a:p>
            <a:pPr>
              <a:buNone/>
            </a:pPr>
            <a:r>
              <a:rPr lang="ja-JP" altLang="en-US" sz="1000" dirty="0">
                <a:latin typeface="Meiryo UI" pitchFamily="50" charset="-128"/>
                <a:ea typeface="Meiryo UI" pitchFamily="50" charset="-128"/>
                <a:cs typeface="Meiryo UI" pitchFamily="50" charset="-128"/>
              </a:rPr>
              <a:t>　約</a:t>
            </a:r>
            <a:r>
              <a:rPr lang="en-US" altLang="ja-JP" sz="1000" dirty="0" smtClean="0">
                <a:latin typeface="Meiryo UI" pitchFamily="50" charset="-128"/>
                <a:ea typeface="Meiryo UI" pitchFamily="50" charset="-128"/>
                <a:cs typeface="Meiryo UI" pitchFamily="50" charset="-128"/>
              </a:rPr>
              <a:t>63,000</a:t>
            </a:r>
            <a:r>
              <a:rPr lang="ja-JP" altLang="en-US" sz="1000" dirty="0">
                <a:latin typeface="Meiryo UI" pitchFamily="50" charset="-128"/>
                <a:ea typeface="Meiryo UI" pitchFamily="50" charset="-128"/>
                <a:cs typeface="Meiryo UI" pitchFamily="50" charset="-128"/>
              </a:rPr>
              <a:t>世帯（</a:t>
            </a:r>
            <a:r>
              <a:rPr lang="en-US" altLang="ja-JP" sz="1000" dirty="0" smtClean="0">
                <a:latin typeface="Meiryo UI" pitchFamily="50" charset="-128"/>
                <a:ea typeface="Meiryo UI" pitchFamily="50" charset="-128"/>
                <a:cs typeface="Meiryo UI" pitchFamily="50" charset="-128"/>
              </a:rPr>
              <a:t>2022</a:t>
            </a:r>
            <a:r>
              <a:rPr lang="ja-JP" altLang="en-US" sz="1000" dirty="0" smtClean="0">
                <a:latin typeface="Meiryo UI" pitchFamily="50" charset="-128"/>
                <a:ea typeface="Meiryo UI" pitchFamily="50" charset="-128"/>
                <a:cs typeface="Meiryo UI" pitchFamily="50" charset="-128"/>
              </a:rPr>
              <a:t>年</a:t>
            </a:r>
            <a:r>
              <a:rPr lang="en-US" altLang="ja-JP" sz="1000" dirty="0" smtClean="0">
                <a:latin typeface="Meiryo UI" pitchFamily="50" charset="-128"/>
                <a:ea typeface="Meiryo UI" pitchFamily="50" charset="-128"/>
                <a:cs typeface="Meiryo UI" pitchFamily="50" charset="-128"/>
              </a:rPr>
              <a:t>1</a:t>
            </a:r>
            <a:r>
              <a:rPr lang="ja-JP" altLang="en-US" sz="1000" dirty="0" smtClean="0">
                <a:latin typeface="Meiryo UI" pitchFamily="50" charset="-128"/>
                <a:ea typeface="Meiryo UI" pitchFamily="50" charset="-128"/>
                <a:cs typeface="Meiryo UI" pitchFamily="50" charset="-128"/>
              </a:rPr>
              <a:t>月</a:t>
            </a:r>
            <a:r>
              <a:rPr lang="ja-JP" altLang="en-US" sz="1000" dirty="0">
                <a:latin typeface="Meiryo UI" pitchFamily="50" charset="-128"/>
                <a:ea typeface="Meiryo UI" pitchFamily="50" charset="-128"/>
                <a:cs typeface="Meiryo UI" pitchFamily="50" charset="-128"/>
              </a:rPr>
              <a:t>末現在）のお客様にご加入頂いております。</a:t>
            </a:r>
            <a:endParaRPr lang="en-US" altLang="ja-JP" sz="1000" dirty="0">
              <a:latin typeface="Meiryo UI" pitchFamily="50" charset="-128"/>
              <a:ea typeface="Meiryo UI" pitchFamily="50" charset="-128"/>
              <a:cs typeface="Meiryo UI" pitchFamily="50" charset="-128"/>
            </a:endParaRPr>
          </a:p>
          <a:p>
            <a:pPr>
              <a:buNone/>
            </a:pPr>
            <a:r>
              <a:rPr lang="ja-JP" altLang="en-US" sz="1000" dirty="0">
                <a:latin typeface="Meiryo UI" pitchFamily="50" charset="-128"/>
                <a:ea typeface="Meiryo UI" pitchFamily="50" charset="-128"/>
                <a:cs typeface="Meiryo UI" pitchFamily="50" charset="-128"/>
              </a:rPr>
              <a:t>　テレビサービスでは地上デジタル</a:t>
            </a:r>
            <a:r>
              <a:rPr lang="en-US" altLang="ja-JP" sz="1000" dirty="0">
                <a:latin typeface="Meiryo UI" pitchFamily="50" charset="-128"/>
                <a:ea typeface="Meiryo UI" pitchFamily="50" charset="-128"/>
                <a:cs typeface="Meiryo UI" pitchFamily="50" charset="-128"/>
              </a:rPr>
              <a:t>11ch</a:t>
            </a:r>
            <a:r>
              <a:rPr lang="ja-JP" altLang="en-US" sz="1000" dirty="0" err="1">
                <a:latin typeface="Meiryo UI" pitchFamily="50" charset="-128"/>
                <a:ea typeface="Meiryo UI" pitchFamily="50" charset="-128"/>
                <a:cs typeface="Meiryo UI" pitchFamily="50" charset="-128"/>
              </a:rPr>
              <a:t>、</a:t>
            </a:r>
            <a:r>
              <a:rPr lang="en-US" altLang="ja-JP" sz="1000" dirty="0">
                <a:latin typeface="Meiryo UI" pitchFamily="50" charset="-128"/>
                <a:ea typeface="Meiryo UI" pitchFamily="50" charset="-128"/>
                <a:cs typeface="Meiryo UI" pitchFamily="50" charset="-128"/>
              </a:rPr>
              <a:t>12ch</a:t>
            </a:r>
            <a:r>
              <a:rPr lang="ja-JP" altLang="en-US" sz="1000" dirty="0">
                <a:latin typeface="Meiryo UI" pitchFamily="50" charset="-128"/>
                <a:ea typeface="Meiryo UI" pitchFamily="50" charset="-128"/>
                <a:cs typeface="Meiryo UI" pitchFamily="50" charset="-128"/>
              </a:rPr>
              <a:t>を地域情報チャンネルとして</a:t>
            </a:r>
            <a:endParaRPr lang="en-US" altLang="ja-JP" sz="1000" dirty="0">
              <a:latin typeface="Meiryo UI" pitchFamily="50" charset="-128"/>
              <a:ea typeface="Meiryo UI" pitchFamily="50" charset="-128"/>
              <a:cs typeface="Meiryo UI" pitchFamily="50" charset="-128"/>
            </a:endParaRPr>
          </a:p>
          <a:p>
            <a:pPr>
              <a:buNone/>
            </a:pPr>
            <a:r>
              <a:rPr lang="ja-JP" altLang="en-US" sz="1000" dirty="0">
                <a:latin typeface="Meiryo UI" pitchFamily="50" charset="-128"/>
                <a:ea typeface="Meiryo UI" pitchFamily="50" charset="-128"/>
                <a:cs typeface="Meiryo UI" pitchFamily="50" charset="-128"/>
              </a:rPr>
              <a:t>　‘自主放送’ ‘緊急放送’を行っています。</a:t>
            </a:r>
            <a:endParaRPr lang="en-US" altLang="ja-JP" sz="1000" dirty="0">
              <a:latin typeface="Meiryo UI" pitchFamily="50" charset="-128"/>
              <a:ea typeface="Meiryo UI" pitchFamily="50" charset="-128"/>
              <a:cs typeface="Meiryo UI" pitchFamily="50" charset="-128"/>
            </a:endParaRPr>
          </a:p>
          <a:p>
            <a:pPr>
              <a:buNone/>
            </a:pPr>
            <a:endParaRPr lang="en-US" altLang="ja-JP" sz="1000" dirty="0">
              <a:latin typeface="Meiryo UI" pitchFamily="50" charset="-128"/>
              <a:ea typeface="Meiryo UI" pitchFamily="50" charset="-128"/>
              <a:cs typeface="Meiryo UI" pitchFamily="50" charset="-128"/>
            </a:endParaRPr>
          </a:p>
          <a:p>
            <a:pPr>
              <a:buNone/>
            </a:pPr>
            <a:endParaRPr lang="en-US" altLang="ja-JP" sz="1000" dirty="0">
              <a:latin typeface="Meiryo UI" pitchFamily="50" charset="-128"/>
              <a:ea typeface="Meiryo UI" pitchFamily="50" charset="-128"/>
              <a:cs typeface="Meiryo UI" pitchFamily="50" charset="-128"/>
            </a:endParaRPr>
          </a:p>
          <a:p>
            <a:pPr>
              <a:buNone/>
            </a:pPr>
            <a:endParaRPr lang="en-US" altLang="ja-JP" sz="800" dirty="0">
              <a:latin typeface="Meiryo UI" pitchFamily="50" charset="-128"/>
              <a:ea typeface="Meiryo UI" pitchFamily="50" charset="-128"/>
              <a:cs typeface="Meiryo UI" pitchFamily="50" charset="-128"/>
            </a:endParaRPr>
          </a:p>
        </p:txBody>
      </p:sp>
      <p:pic>
        <p:nvPicPr>
          <p:cNvPr id="15" name="図 1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702051" y="6917536"/>
            <a:ext cx="1992944" cy="1871351"/>
          </a:xfrm>
          <a:prstGeom prst="rect">
            <a:avLst/>
          </a:prstGeom>
        </p:spPr>
      </p:pic>
      <p:sp>
        <p:nvSpPr>
          <p:cNvPr id="16" name="テキスト ボックス 15"/>
          <p:cNvSpPr txBox="1"/>
          <p:nvPr/>
        </p:nvSpPr>
        <p:spPr>
          <a:xfrm>
            <a:off x="5649823" y="6821397"/>
            <a:ext cx="1085554" cy="215444"/>
          </a:xfrm>
          <a:prstGeom prst="rect">
            <a:avLst/>
          </a:prstGeom>
          <a:noFill/>
        </p:spPr>
        <p:txBody>
          <a:bodyPr wrap="none" rtlCol="0">
            <a:spAutoFit/>
          </a:bodyPr>
          <a:lstStyle/>
          <a:p>
            <a:r>
              <a:rPr kumimoji="1" lang="en-US" altLang="ja-JP" sz="800" dirty="0">
                <a:latin typeface="Meiryo UI" panose="020B0604030504040204" pitchFamily="50" charset="-128"/>
                <a:ea typeface="Meiryo UI" panose="020B0604030504040204" pitchFamily="50" charset="-128"/>
              </a:rPr>
              <a:t>&lt;</a:t>
            </a:r>
            <a:r>
              <a:rPr lang="ja-JP" altLang="en-US" sz="800" dirty="0">
                <a:latin typeface="Meiryo UI" panose="020B0604030504040204" pitchFamily="50" charset="-128"/>
                <a:ea typeface="Meiryo UI" panose="020B0604030504040204" pitchFamily="50" charset="-128"/>
              </a:rPr>
              <a:t>サービス提供エリア</a:t>
            </a:r>
            <a:r>
              <a:rPr kumimoji="1" lang="en-US" altLang="ja-JP" sz="800" dirty="0">
                <a:latin typeface="Meiryo UI" panose="020B0604030504040204" pitchFamily="50" charset="-128"/>
                <a:ea typeface="Meiryo UI" panose="020B0604030504040204" pitchFamily="50" charset="-128"/>
              </a:rPr>
              <a:t>&gt;</a:t>
            </a:r>
            <a:endParaRPr kumimoji="1" lang="ja-JP" altLang="en-US" sz="800"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1577302649"/>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4191</TotalTime>
  <Words>220</Words>
  <Application>Microsoft Office PowerPoint</Application>
  <PresentationFormat>A4 210 x 297 mm</PresentationFormat>
  <Paragraphs>69</Paragraphs>
  <Slides>2</Slides>
  <Notes>2</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2</vt:i4>
      </vt:variant>
    </vt:vector>
  </HeadingPairs>
  <TitlesOfParts>
    <vt:vector size="8" baseType="lpstr">
      <vt:lpstr>Meiryo UI</vt:lpstr>
      <vt:lpstr>ＭＳ Ｐゴシック</vt:lpstr>
      <vt:lpstr>Arial</vt:lpstr>
      <vt:lpstr>Calibri</vt:lpstr>
      <vt:lpstr>Times New Roman</vt:lpstr>
      <vt:lpstr>Office ​​テーマ</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【NCT】子育て応援割プレスリリース</dc:title>
  <dc:creator>NCT</dc:creator>
  <cp:lastModifiedBy>八木 綾乃</cp:lastModifiedBy>
  <cp:revision>242</cp:revision>
  <cp:lastPrinted>2022-02-17T07:18:46Z</cp:lastPrinted>
  <dcterms:created xsi:type="dcterms:W3CDTF">2016-10-27T02:42:23Z</dcterms:created>
  <dcterms:modified xsi:type="dcterms:W3CDTF">2022-02-17T08:35:33Z</dcterms:modified>
</cp:coreProperties>
</file>